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569" r:id="rId2"/>
    <p:sldId id="414" r:id="rId3"/>
    <p:sldId id="421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515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7" r:id="rId27"/>
    <p:sldId id="516" r:id="rId28"/>
    <p:sldId id="517" r:id="rId29"/>
    <p:sldId id="449" r:id="rId30"/>
    <p:sldId id="450" r:id="rId31"/>
    <p:sldId id="451" r:id="rId32"/>
    <p:sldId id="518" r:id="rId33"/>
    <p:sldId id="456" r:id="rId34"/>
    <p:sldId id="457" r:id="rId35"/>
    <p:sldId id="521" r:id="rId36"/>
    <p:sldId id="522" r:id="rId37"/>
    <p:sldId id="576" r:id="rId38"/>
    <p:sldId id="577" r:id="rId39"/>
    <p:sldId id="578" r:id="rId40"/>
    <p:sldId id="579" r:id="rId41"/>
    <p:sldId id="580" r:id="rId42"/>
    <p:sldId id="581" r:id="rId43"/>
    <p:sldId id="570" r:id="rId44"/>
    <p:sldId id="589" r:id="rId45"/>
    <p:sldId id="582" r:id="rId46"/>
    <p:sldId id="583" r:id="rId47"/>
    <p:sldId id="584" r:id="rId48"/>
    <p:sldId id="585" r:id="rId49"/>
    <p:sldId id="586" r:id="rId50"/>
    <p:sldId id="587" r:id="rId51"/>
    <p:sldId id="588" r:id="rId5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ie Puciloski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939B"/>
    <a:srgbClr val="BCE2ED"/>
    <a:srgbClr val="95B2BC"/>
    <a:srgbClr val="0092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998" y="-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66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BD05A22-E339-47D4-AEC7-1B77FA2911EE}" type="datetimeFigureOut">
              <a:rPr lang="en-US"/>
              <a:pPr>
                <a:defRPr/>
              </a:pPr>
              <a:t>12/22/2022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19A48D-2347-46B1-BE91-76C5A41E7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58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D6947A8-E3BB-4432-9C1D-F321222F578A}" type="datetimeFigureOut">
              <a:rPr lang="en-US"/>
              <a:pPr>
                <a:defRPr/>
              </a:pPr>
              <a:t>12/22/2022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8B7D23-4F9B-42AD-AFD3-73483266D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19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83286-24B3-4E59-A488-861F75AE8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8743-81B9-4A3E-A16C-32CFDA2E2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/>
              <a:t>2 – </a:t>
            </a:r>
            <a:fld id="{93DC1F56-837A-4E5F-BA6A-058389B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53E9A-1B97-4F0E-B18B-FDC5BB003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dirty="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/>
              <a:t>2 – </a:t>
            </a:r>
            <a:fld id="{A6775D30-BB72-49E3-8204-8FADC27BC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dirty="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/>
              <a:t>2 – </a:t>
            </a:r>
            <a:fld id="{8B873392-BA33-41F8-BE33-E23F0A2B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dirty="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/>
              <a:t>2 – </a:t>
            </a:r>
            <a:fld id="{0EF7B0CB-AF6A-49D5-84C3-BD4651665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dirty="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/>
              <a:t>2 – </a:t>
            </a:r>
            <a:fld id="{895A0475-673F-40F4-8590-682D3BC4B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81D85-9686-490F-8FE2-F8A71BF91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144FB-D249-4406-A18F-610A40EA0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3100" y="1600200"/>
            <a:ext cx="7823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smtClean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dirty="0" smtClean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/>
              <a:t>2 – </a:t>
            </a:r>
            <a:fld id="{247FABD3-6D19-43AD-B0BC-084FD21A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rgbClr val="086B97"/>
          </a:solidFill>
          <a:latin typeface="Arial"/>
          <a:ea typeface="+mj-ea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86B97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60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60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60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60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Linear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84201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Flair Furniture Company</a:t>
            </a:r>
            <a:endParaRPr lang="en-US" sz="2800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2146300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 smtClean="0"/>
              <a:t>Similarly</a:t>
            </a:r>
            <a:endParaRPr lang="en-US" dirty="0"/>
          </a:p>
          <a:p>
            <a:pPr marL="0" indent="0" algn="ctr" fontAlgn="auto">
              <a:spcBef>
                <a:spcPts val="0"/>
              </a:spcBef>
              <a:spcAft>
                <a:spcPts val="1200"/>
              </a:spcAft>
              <a:buFont typeface="Arial"/>
              <a:buNone/>
              <a:defRPr/>
            </a:pPr>
            <a:r>
              <a:rPr lang="en-US" sz="2400" dirty="0" smtClean="0"/>
              <a:t>Painting </a:t>
            </a:r>
            <a:r>
              <a:rPr lang="en-US" sz="2400" dirty="0"/>
              <a:t>and varnishing time used </a:t>
            </a:r>
            <a:br>
              <a:rPr lang="en-US" sz="2400" dirty="0"/>
            </a:br>
            <a:r>
              <a:rPr lang="en-US" sz="2400" dirty="0" smtClean="0"/>
              <a:t>≤ </a:t>
            </a:r>
            <a:r>
              <a:rPr lang="en-US" sz="2400" dirty="0"/>
              <a:t>Painting and varnishing time </a:t>
            </a:r>
            <a:r>
              <a:rPr lang="en-US" sz="2400" dirty="0" smtClean="0"/>
              <a:t>available</a:t>
            </a:r>
            <a:endParaRPr lang="en-US" sz="2400" dirty="0"/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sz="2400" b="1" dirty="0"/>
              <a:t>2 </a:t>
            </a:r>
            <a:r>
              <a:rPr lang="en-US" sz="2400" b="1" i="1" dirty="0"/>
              <a:t>T</a:t>
            </a:r>
            <a:r>
              <a:rPr lang="en-US" sz="2400" b="1" dirty="0"/>
              <a:t> + </a:t>
            </a:r>
            <a:r>
              <a:rPr lang="en-US" sz="2400" b="1" dirty="0" err="1"/>
              <a:t>1</a:t>
            </a:r>
            <a:r>
              <a:rPr lang="en-US" sz="2400" b="1" i="1" dirty="0" err="1"/>
              <a:t>C</a:t>
            </a:r>
            <a:r>
              <a:rPr lang="en-US" sz="2400" b="1" dirty="0"/>
              <a:t> ≤ 100 </a:t>
            </a:r>
            <a:r>
              <a:rPr lang="en-US" sz="2400" dirty="0"/>
              <a:t>(hours of painting and varnishing time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3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53F89516-0506-4559-ADAA-C12D33BC0C9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1854200" y="3860800"/>
            <a:ext cx="6561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ea typeface="MS PGothic" pitchFamily="34" charset="-128"/>
              </a:rPr>
              <a:t>This means that each table produced requires two hours of painting and varnishing time</a:t>
            </a:r>
          </a:p>
        </p:txBody>
      </p:sp>
      <p:grpSp>
        <p:nvGrpSpPr>
          <p:cNvPr id="150535" name="Group 7"/>
          <p:cNvGrpSpPr>
            <a:grpSpLocks/>
          </p:cNvGrpSpPr>
          <p:nvPr/>
        </p:nvGrpSpPr>
        <p:grpSpPr bwMode="auto">
          <a:xfrm>
            <a:off x="850900" y="2971800"/>
            <a:ext cx="1016000" cy="1270000"/>
            <a:chOff x="664" y="1680"/>
            <a:chExt cx="640" cy="800"/>
          </a:xfrm>
        </p:grpSpPr>
        <p:sp>
          <p:nvSpPr>
            <p:cNvPr id="28681" name="Oval 5"/>
            <p:cNvSpPr>
              <a:spLocks noChangeArrowheads="1"/>
            </p:cNvSpPr>
            <p:nvPr/>
          </p:nvSpPr>
          <p:spPr bwMode="auto">
            <a:xfrm>
              <a:off x="664" y="1680"/>
              <a:ext cx="224" cy="25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682" name="Freeform 6"/>
            <p:cNvSpPr>
              <a:spLocks/>
            </p:cNvSpPr>
            <p:nvPr/>
          </p:nvSpPr>
          <p:spPr bwMode="auto">
            <a:xfrm>
              <a:off x="784" y="1936"/>
              <a:ext cx="520" cy="544"/>
            </a:xfrm>
            <a:custGeom>
              <a:avLst/>
              <a:gdLst>
                <a:gd name="T0" fmla="*/ 0 w 520"/>
                <a:gd name="T1" fmla="*/ 0 h 544"/>
                <a:gd name="T2" fmla="*/ 136 w 520"/>
                <a:gd name="T3" fmla="*/ 416 h 544"/>
                <a:gd name="T4" fmla="*/ 520 w 520"/>
                <a:gd name="T5" fmla="*/ 544 h 544"/>
                <a:gd name="T6" fmla="*/ 0 60000 65536"/>
                <a:gd name="T7" fmla="*/ 0 60000 65536"/>
                <a:gd name="T8" fmla="*/ 0 60000 65536"/>
                <a:gd name="T9" fmla="*/ 0 w 520"/>
                <a:gd name="T10" fmla="*/ 0 h 544"/>
                <a:gd name="T11" fmla="*/ 520 w 520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0" h="544">
                  <a:moveTo>
                    <a:pt x="0" y="0"/>
                  </a:moveTo>
                  <a:cubicBezTo>
                    <a:pt x="24" y="162"/>
                    <a:pt x="49" y="325"/>
                    <a:pt x="136" y="416"/>
                  </a:cubicBezTo>
                  <a:cubicBezTo>
                    <a:pt x="223" y="507"/>
                    <a:pt x="371" y="525"/>
                    <a:pt x="520" y="544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622300" y="4787900"/>
            <a:ext cx="787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n"/>
              <a:tabLst>
                <a:tab pos="901700" algn="l"/>
                <a:tab pos="1435100" algn="l"/>
              </a:tabLst>
            </a:pPr>
            <a:endParaRPr lang="en-US">
              <a:latin typeface="Calibri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673100" y="4927600"/>
            <a:ext cx="7823200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charset="0"/>
              <a:buChar char="–"/>
            </a:pPr>
            <a:r>
              <a:rPr lang="en-US" sz="2400"/>
              <a:t>Both of these constraints restrict production capacity and affect total profit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10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8" presetClass="entr" presetSubtype="6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/>
      <p:bldP spid="150536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Flair Furniture Company</a:t>
            </a:r>
            <a:endParaRPr lang="en-US" sz="2800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673100" y="1460500"/>
            <a:ext cx="7823200" cy="9144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The values for </a:t>
            </a:r>
            <a:r>
              <a:rPr lang="en-US" i="1" smtClean="0">
                <a:latin typeface="Arial" charset="0"/>
                <a:cs typeface="Arial" charset="0"/>
              </a:rPr>
              <a:t>T</a:t>
            </a:r>
            <a:r>
              <a:rPr lang="en-US" smtClean="0">
                <a:latin typeface="Arial" charset="0"/>
                <a:cs typeface="Arial" charset="0"/>
              </a:rPr>
              <a:t> and </a:t>
            </a:r>
            <a:r>
              <a:rPr lang="en-US" i="1" smtClean="0">
                <a:latin typeface="Arial" charset="0"/>
                <a:cs typeface="Arial" charset="0"/>
              </a:rPr>
              <a:t>C</a:t>
            </a:r>
            <a:r>
              <a:rPr lang="en-US" smtClean="0">
                <a:latin typeface="Arial" charset="0"/>
                <a:cs typeface="Arial" charset="0"/>
              </a:rPr>
              <a:t> must be nonnegative</a:t>
            </a:r>
          </a:p>
        </p:txBody>
      </p:sp>
      <p:sp>
        <p:nvSpPr>
          <p:cNvPr id="13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F335686F-2D54-4083-9BC4-6324C6BC285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49545" name="Rectangle 41"/>
          <p:cNvSpPr>
            <a:spLocks noChangeArrowheads="1"/>
          </p:cNvSpPr>
          <p:nvPr/>
        </p:nvSpPr>
        <p:spPr bwMode="auto">
          <a:xfrm>
            <a:off x="1216025" y="2057400"/>
            <a:ext cx="71024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01700" indent="-9017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 i="1"/>
              <a:t>T</a:t>
            </a:r>
            <a:r>
              <a:rPr lang="en-US" sz="2400"/>
              <a:t> ≥ 0 (number of tables produced is greater than or equal to 0)</a:t>
            </a:r>
          </a:p>
          <a:p>
            <a:pPr marL="901700" indent="-9017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 i="1"/>
              <a:t>C</a:t>
            </a:r>
            <a:r>
              <a:rPr lang="en-US" sz="2400"/>
              <a:t> ≥ 0 (number of chairs produced is greater than or equal to 0)</a:t>
            </a:r>
          </a:p>
        </p:txBody>
      </p:sp>
      <p:sp>
        <p:nvSpPr>
          <p:cNvPr id="149546" name="Rectangle 42"/>
          <p:cNvSpPr>
            <a:spLocks noChangeArrowheads="1"/>
          </p:cNvSpPr>
          <p:nvPr/>
        </p:nvSpPr>
        <p:spPr bwMode="auto">
          <a:xfrm>
            <a:off x="622300" y="3556000"/>
            <a:ext cx="787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400" dirty="0"/>
              <a:t>The complete problem stated mathematically</a:t>
            </a:r>
          </a:p>
        </p:txBody>
      </p:sp>
      <p:sp>
        <p:nvSpPr>
          <p:cNvPr id="149547" name="Text Box 43"/>
          <p:cNvSpPr txBox="1">
            <a:spLocks noChangeArrowheads="1"/>
          </p:cNvSpPr>
          <p:nvPr/>
        </p:nvSpPr>
        <p:spPr bwMode="auto">
          <a:xfrm>
            <a:off x="2308225" y="4067175"/>
            <a:ext cx="45624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ea typeface="MS PGothic" pitchFamily="34" charset="-128"/>
              </a:rPr>
              <a:t>Maximize profit = $70</a:t>
            </a:r>
            <a:r>
              <a:rPr lang="en-US" sz="2400" b="1" i="1" dirty="0">
                <a:ea typeface="MS PGothic" pitchFamily="34" charset="-128"/>
              </a:rPr>
              <a:t>T</a:t>
            </a:r>
            <a:r>
              <a:rPr lang="en-US" sz="2400" b="1" dirty="0">
                <a:ea typeface="MS PGothic" pitchFamily="34" charset="-128"/>
              </a:rPr>
              <a:t> + $50</a:t>
            </a:r>
            <a:r>
              <a:rPr lang="en-US" sz="2400" b="1" i="1" dirty="0">
                <a:ea typeface="MS PGothic" pitchFamily="34" charset="-128"/>
              </a:rPr>
              <a:t>C</a:t>
            </a:r>
          </a:p>
        </p:txBody>
      </p:sp>
      <p:grpSp>
        <p:nvGrpSpPr>
          <p:cNvPr id="149550" name="Group 46"/>
          <p:cNvGrpSpPr>
            <a:grpSpLocks/>
          </p:cNvGrpSpPr>
          <p:nvPr/>
        </p:nvGrpSpPr>
        <p:grpSpPr bwMode="auto">
          <a:xfrm>
            <a:off x="962025" y="4535488"/>
            <a:ext cx="7499350" cy="1724025"/>
            <a:chOff x="606" y="2857"/>
            <a:chExt cx="4724" cy="1086"/>
          </a:xfrm>
        </p:grpSpPr>
        <p:sp>
          <p:nvSpPr>
            <p:cNvPr id="29705" name="Text Box 44"/>
            <p:cNvSpPr txBox="1">
              <a:spLocks noChangeArrowheads="1"/>
            </p:cNvSpPr>
            <p:nvPr/>
          </p:nvSpPr>
          <p:spPr bwMode="auto">
            <a:xfrm>
              <a:off x="606" y="2857"/>
              <a:ext cx="10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ea typeface="MS PGothic" pitchFamily="34" charset="-128"/>
                </a:rPr>
                <a:t>subject to</a:t>
              </a:r>
            </a:p>
          </p:txBody>
        </p:sp>
        <p:sp>
          <p:nvSpPr>
            <p:cNvPr id="29706" name="Text Box 45"/>
            <p:cNvSpPr txBox="1">
              <a:spLocks noChangeArrowheads="1"/>
            </p:cNvSpPr>
            <p:nvPr/>
          </p:nvSpPr>
          <p:spPr bwMode="auto">
            <a:xfrm>
              <a:off x="974" y="3164"/>
              <a:ext cx="4356" cy="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2336800" indent="-2336800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  <a:tabLst>
                  <a:tab pos="1435100" algn="r"/>
                  <a:tab pos="2057400" algn="r"/>
                </a:tabLst>
              </a:pPr>
              <a:r>
                <a:rPr lang="en-US" sz="2400" dirty="0">
                  <a:ea typeface="MS PGothic" pitchFamily="34" charset="-128"/>
                </a:rPr>
                <a:t>	</a:t>
              </a:r>
              <a:r>
                <a:rPr lang="en-US" sz="2400" b="1" dirty="0">
                  <a:ea typeface="MS PGothic" pitchFamily="34" charset="-128"/>
                </a:rPr>
                <a:t>4</a:t>
              </a:r>
              <a:r>
                <a:rPr lang="en-US" sz="2400" b="1" i="1" dirty="0">
                  <a:ea typeface="MS PGothic" pitchFamily="34" charset="-128"/>
                </a:rPr>
                <a:t>T</a:t>
              </a:r>
              <a:r>
                <a:rPr lang="en-US" sz="2400" b="1" dirty="0">
                  <a:ea typeface="MS PGothic" pitchFamily="34" charset="-128"/>
                </a:rPr>
                <a:t> + 3</a:t>
              </a:r>
              <a:r>
                <a:rPr lang="en-US" sz="2400" b="1" i="1" dirty="0">
                  <a:ea typeface="MS PGothic" pitchFamily="34" charset="-128"/>
                </a:rPr>
                <a:t>C</a:t>
              </a:r>
              <a:r>
                <a:rPr lang="en-US" sz="2400" b="1" dirty="0">
                  <a:ea typeface="MS PGothic" pitchFamily="34" charset="-128"/>
                </a:rPr>
                <a:t> ≤	240	</a:t>
              </a:r>
              <a:r>
                <a:rPr lang="en-US" sz="2000" b="1" dirty="0">
                  <a:ea typeface="MS PGothic" pitchFamily="34" charset="-128"/>
                </a:rPr>
                <a:t>(carpentry constraint)</a:t>
              </a:r>
            </a:p>
            <a:p>
              <a:pPr marL="2336800" indent="-2336800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  <a:tabLst>
                  <a:tab pos="1435100" algn="r"/>
                  <a:tab pos="2057400" algn="r"/>
                </a:tabLst>
              </a:pPr>
              <a:r>
                <a:rPr lang="en-US" sz="2400" b="1" dirty="0">
                  <a:ea typeface="MS PGothic" pitchFamily="34" charset="-128"/>
                </a:rPr>
                <a:t>	2</a:t>
              </a:r>
              <a:r>
                <a:rPr lang="en-US" sz="2400" b="1" i="1" dirty="0">
                  <a:ea typeface="MS PGothic" pitchFamily="34" charset="-128"/>
                </a:rPr>
                <a:t>T</a:t>
              </a:r>
              <a:r>
                <a:rPr lang="en-US" sz="2400" b="1" dirty="0">
                  <a:ea typeface="MS PGothic" pitchFamily="34" charset="-128"/>
                </a:rPr>
                <a:t> + 1</a:t>
              </a:r>
              <a:r>
                <a:rPr lang="en-US" sz="2400" b="1" i="1" dirty="0">
                  <a:ea typeface="MS PGothic" pitchFamily="34" charset="-128"/>
                </a:rPr>
                <a:t>C</a:t>
              </a:r>
              <a:r>
                <a:rPr lang="en-US" sz="2400" b="1" dirty="0">
                  <a:ea typeface="MS PGothic" pitchFamily="34" charset="-128"/>
                </a:rPr>
                <a:t> ≤	100	</a:t>
              </a:r>
              <a:r>
                <a:rPr lang="en-US" sz="2000" b="1" dirty="0">
                  <a:ea typeface="MS PGothic" pitchFamily="34" charset="-128"/>
                </a:rPr>
                <a:t>(painting and varnishing constraint)</a:t>
              </a:r>
            </a:p>
            <a:p>
              <a:pPr marL="2336800" indent="-2336800">
                <a:lnSpc>
                  <a:spcPct val="90000"/>
                </a:lnSpc>
                <a:spcBef>
                  <a:spcPct val="20000"/>
                </a:spcBef>
                <a:tabLst>
                  <a:tab pos="1435100" algn="r"/>
                  <a:tab pos="2057400" algn="r"/>
                </a:tabLst>
              </a:pPr>
              <a:r>
                <a:rPr lang="en-US" sz="2400" b="1" dirty="0">
                  <a:ea typeface="MS PGothic" pitchFamily="34" charset="-128"/>
                </a:rPr>
                <a:t>	</a:t>
              </a:r>
              <a:r>
                <a:rPr lang="en-US" sz="2400" b="1" i="1" dirty="0">
                  <a:ea typeface="MS PGothic" pitchFamily="34" charset="-128"/>
                </a:rPr>
                <a:t>T</a:t>
              </a:r>
              <a:r>
                <a:rPr lang="en-US" sz="2400" b="1" dirty="0">
                  <a:ea typeface="MS PGothic" pitchFamily="34" charset="-128"/>
                </a:rPr>
                <a:t>, </a:t>
              </a:r>
              <a:r>
                <a:rPr lang="en-US" sz="2400" b="1" i="1" dirty="0">
                  <a:ea typeface="MS PGothic" pitchFamily="34" charset="-128"/>
                </a:rPr>
                <a:t>C</a:t>
              </a:r>
              <a:r>
                <a:rPr lang="en-US" sz="2400" b="1" dirty="0">
                  <a:ea typeface="MS PGothic" pitchFamily="34" charset="-128"/>
                </a:rPr>
                <a:t> ≥	0	</a:t>
              </a:r>
              <a:r>
                <a:rPr lang="en-US" sz="2000" b="1" dirty="0">
                  <a:ea typeface="MS PGothic" pitchFamily="34" charset="-128"/>
                </a:rPr>
                <a:t>(</a:t>
              </a:r>
              <a:r>
                <a:rPr lang="en-US" sz="2000" b="1" dirty="0" smtClean="0">
                  <a:ea typeface="MS PGothic" pitchFamily="34" charset="-128"/>
                </a:rPr>
                <a:t>non-negativity </a:t>
              </a:r>
              <a:r>
                <a:rPr lang="en-US" sz="2000" b="1" dirty="0">
                  <a:ea typeface="MS PGothic" pitchFamily="34" charset="-128"/>
                </a:rPr>
                <a:t>constraint)</a:t>
              </a:r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4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4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4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45" grpId="0"/>
      <p:bldP spid="149546" grpId="0"/>
      <p:bldP spid="1495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Solution to an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LP Problem</a:t>
            </a:r>
          </a:p>
        </p:txBody>
      </p:sp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47498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Easiest way to solve a small LP problems is graphically</a:t>
            </a:r>
          </a:p>
          <a:p>
            <a:r>
              <a:rPr lang="en-US" smtClean="0">
                <a:latin typeface="Arial" charset="0"/>
                <a:cs typeface="Arial" charset="0"/>
              </a:rPr>
              <a:t>Only works when there are just two decision variables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Not possible to plot a solution for more than two variables</a:t>
            </a:r>
          </a:p>
          <a:p>
            <a:r>
              <a:rPr lang="en-US" smtClean="0">
                <a:latin typeface="Arial" charset="0"/>
                <a:cs typeface="Arial" charset="0"/>
              </a:rPr>
              <a:t>Provides valuable insight into how other approaches work</a:t>
            </a:r>
          </a:p>
          <a:p>
            <a:r>
              <a:rPr lang="en-US" b="1" smtClean="0">
                <a:latin typeface="Arial" charset="0"/>
                <a:cs typeface="Arial" charset="0"/>
              </a:rPr>
              <a:t>Nonnegativity constraints </a:t>
            </a:r>
            <a:r>
              <a:rPr lang="en-US" smtClean="0">
                <a:latin typeface="Arial" charset="0"/>
                <a:cs typeface="Arial" charset="0"/>
              </a:rPr>
              <a:t>mean that we are always working in the first (or northeast) quadrant of a graph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095AFA30-592F-4E97-ACA4-41F706163337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31752" name="Date Placeholder 8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Copyright ©2022 Pearson Education, Inc.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1753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  <a:cs typeface="Arial" charset="0"/>
              </a:rPr>
              <a:t>7 – </a:t>
            </a:r>
            <a:fld id="{F49F359A-2FF8-4ED0-B5E7-4235968E70DE}" type="slidenum">
              <a:rPr 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436688" y="1909763"/>
            <a:ext cx="5989637" cy="4540250"/>
            <a:chOff x="1436890" y="1909763"/>
            <a:chExt cx="5989434" cy="4540249"/>
          </a:xfrm>
        </p:grpSpPr>
        <p:sp>
          <p:nvSpPr>
            <p:cNvPr id="31754" name="Freeform 6"/>
            <p:cNvSpPr>
              <a:spLocks/>
            </p:cNvSpPr>
            <p:nvPr/>
          </p:nvSpPr>
          <p:spPr bwMode="auto">
            <a:xfrm>
              <a:off x="2320925" y="2012950"/>
              <a:ext cx="5016499" cy="3759199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3759199 h 2368"/>
                <a:gd name="T4" fmla="*/ 8521524 w 2768"/>
                <a:gd name="T5" fmla="*/ 3759199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Text Box 7"/>
            <p:cNvSpPr txBox="1">
              <a:spLocks noChangeArrowheads="1"/>
            </p:cNvSpPr>
            <p:nvPr/>
          </p:nvSpPr>
          <p:spPr bwMode="auto">
            <a:xfrm>
              <a:off x="1436890" y="2373313"/>
              <a:ext cx="1095172" cy="3600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31756" name="Text Box 8"/>
            <p:cNvSpPr txBox="1">
              <a:spLocks noChangeArrowheads="1"/>
            </p:cNvSpPr>
            <p:nvPr/>
          </p:nvSpPr>
          <p:spPr bwMode="auto">
            <a:xfrm>
              <a:off x="1962150" y="1909763"/>
              <a:ext cx="382587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31757" name="Text Box 9"/>
            <p:cNvSpPr txBox="1">
              <a:spLocks noChangeArrowheads="1"/>
            </p:cNvSpPr>
            <p:nvPr/>
          </p:nvSpPr>
          <p:spPr bwMode="auto">
            <a:xfrm>
              <a:off x="1873250" y="5494337"/>
              <a:ext cx="4514849" cy="628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</a:t>
              </a:r>
              <a:r>
                <a:rPr lang="en-US" sz="100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31758" name="Text Box 10"/>
            <p:cNvSpPr txBox="1">
              <a:spLocks noChangeArrowheads="1"/>
            </p:cNvSpPr>
            <p:nvPr/>
          </p:nvSpPr>
          <p:spPr bwMode="auto">
            <a:xfrm>
              <a:off x="7067549" y="5795962"/>
              <a:ext cx="358775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31759" name="Text Box 11"/>
            <p:cNvSpPr txBox="1">
              <a:spLocks noChangeArrowheads="1"/>
            </p:cNvSpPr>
            <p:nvPr/>
          </p:nvSpPr>
          <p:spPr bwMode="auto">
            <a:xfrm rot="-5400000">
              <a:off x="739775" y="3773488"/>
              <a:ext cx="1792287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31760" name="Text Box 12"/>
            <p:cNvSpPr txBox="1">
              <a:spLocks noChangeArrowheads="1"/>
            </p:cNvSpPr>
            <p:nvPr/>
          </p:nvSpPr>
          <p:spPr bwMode="auto">
            <a:xfrm>
              <a:off x="3536950" y="6111875"/>
              <a:ext cx="1789112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53613" name="Line 13"/>
          <p:cNvSpPr>
            <a:spLocks noChangeShapeType="1"/>
          </p:cNvSpPr>
          <p:nvPr/>
        </p:nvSpPr>
        <p:spPr bwMode="auto">
          <a:xfrm flipH="1">
            <a:off x="2384425" y="2889250"/>
            <a:ext cx="622300" cy="139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14" name="Line 14"/>
          <p:cNvSpPr>
            <a:spLocks noChangeShapeType="1"/>
          </p:cNvSpPr>
          <p:nvPr/>
        </p:nvSpPr>
        <p:spPr bwMode="auto">
          <a:xfrm flipH="1">
            <a:off x="5343525" y="4921250"/>
            <a:ext cx="673100" cy="78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2965450" y="2709863"/>
            <a:ext cx="3968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ea typeface="MS PGothic" pitchFamily="34" charset="-128"/>
              </a:rPr>
              <a:t>This Axis Represents the Constraint </a:t>
            </a:r>
            <a:r>
              <a:rPr lang="en-US" sz="1600" i="1">
                <a:ea typeface="MS PGothic" pitchFamily="34" charset="-128"/>
              </a:rPr>
              <a:t>T</a:t>
            </a:r>
            <a:r>
              <a:rPr lang="en-US" sz="1600">
                <a:ea typeface="MS PGothic" pitchFamily="34" charset="-128"/>
              </a:rPr>
              <a:t> ≥ 0</a:t>
            </a:r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4743450" y="4359275"/>
            <a:ext cx="272891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>
                <a:ea typeface="MS PGothic" pitchFamily="34" charset="-128"/>
              </a:rPr>
              <a:t>This Axis Represents the Constraint </a:t>
            </a:r>
            <a:r>
              <a:rPr lang="en-US" sz="1600" i="1">
                <a:ea typeface="MS PGothic" pitchFamily="34" charset="-128"/>
              </a:rPr>
              <a:t>C</a:t>
            </a:r>
            <a:r>
              <a:rPr lang="en-US" sz="1600">
                <a:ea typeface="MS PGothic" pitchFamily="34" charset="-128"/>
              </a:rPr>
              <a:t> ≥ 0</a:t>
            </a:r>
          </a:p>
        </p:txBody>
      </p:sp>
      <p:sp>
        <p:nvSpPr>
          <p:cNvPr id="153618" name="Text Box 18"/>
          <p:cNvSpPr txBox="1">
            <a:spLocks noChangeArrowheads="1"/>
          </p:cNvSpPr>
          <p:nvPr/>
        </p:nvSpPr>
        <p:spPr bwMode="auto">
          <a:xfrm>
            <a:off x="515938" y="1473200"/>
            <a:ext cx="4522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7.1 – Quadrant Containing All Positive Values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15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3" grpId="0" animBg="1"/>
      <p:bldP spid="153614" grpId="0" animBg="1"/>
      <p:bldP spid="153615" grpId="0"/>
      <p:bldP spid="153616" grpId="0"/>
      <p:bldP spid="1536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3100" y="1803400"/>
            <a:ext cx="7823200" cy="4525963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The first step </a:t>
            </a:r>
            <a:r>
              <a:rPr lang="en-US" dirty="0" smtClean="0"/>
              <a:t>is </a:t>
            </a:r>
            <a:r>
              <a:rPr lang="en-US" dirty="0"/>
              <a:t>to identify a set or region of feasible </a:t>
            </a:r>
            <a:r>
              <a:rPr lang="en-US" dirty="0" smtClean="0"/>
              <a:t>solutions</a:t>
            </a:r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 smtClean="0"/>
              <a:t>Plot </a:t>
            </a:r>
            <a:r>
              <a:rPr lang="en-US" dirty="0"/>
              <a:t>each constraint equation on a </a:t>
            </a:r>
            <a:r>
              <a:rPr lang="en-US" dirty="0" smtClean="0"/>
              <a:t>graph</a:t>
            </a:r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 smtClean="0"/>
              <a:t>Graph </a:t>
            </a:r>
            <a:r>
              <a:rPr lang="en-US" dirty="0"/>
              <a:t>the equality portion of the constraint </a:t>
            </a:r>
            <a:r>
              <a:rPr lang="en-US" dirty="0" smtClean="0"/>
              <a:t>equations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b="1" dirty="0" err="1" smtClean="0"/>
              <a:t>4</a:t>
            </a:r>
            <a:r>
              <a:rPr lang="en-US" b="1" i="1" dirty="0" err="1" smtClean="0"/>
              <a:t>T</a:t>
            </a:r>
            <a:r>
              <a:rPr lang="en-US" b="1" dirty="0" smtClean="0"/>
              <a:t> </a:t>
            </a:r>
            <a:r>
              <a:rPr lang="en-US" b="1" dirty="0"/>
              <a:t>+ </a:t>
            </a:r>
            <a:r>
              <a:rPr lang="en-US" b="1" dirty="0" err="1"/>
              <a:t>3</a:t>
            </a:r>
            <a:r>
              <a:rPr lang="en-US" b="1" i="1" dirty="0" err="1"/>
              <a:t>C</a:t>
            </a:r>
            <a:r>
              <a:rPr lang="en-US" b="1" dirty="0"/>
              <a:t> = 240</a:t>
            </a:r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S</a:t>
            </a:r>
            <a:r>
              <a:rPr lang="en-US" dirty="0" smtClean="0"/>
              <a:t>olve </a:t>
            </a:r>
            <a:r>
              <a:rPr lang="en-US" dirty="0"/>
              <a:t>for the axis intercepts and draw the </a:t>
            </a:r>
            <a:r>
              <a:rPr lang="en-US" dirty="0" smtClean="0"/>
              <a:t>line</a:t>
            </a:r>
            <a:endParaRPr lang="en-US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D64E3DD7-6029-484F-A0FF-53F0C141B8E5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When Flair produces no tables, the carpentry constraint is: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dirty="0"/>
              <a:t>4(0) + </a:t>
            </a:r>
            <a:r>
              <a:rPr lang="en-US" dirty="0" err="1"/>
              <a:t>3</a:t>
            </a:r>
            <a:r>
              <a:rPr lang="en-US" i="1" dirty="0" err="1"/>
              <a:t>C</a:t>
            </a:r>
            <a:r>
              <a:rPr lang="en-US" dirty="0"/>
              <a:t> = 240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dirty="0" err="1"/>
              <a:t>3</a:t>
            </a:r>
            <a:r>
              <a:rPr lang="en-US" i="1" dirty="0" err="1"/>
              <a:t>C</a:t>
            </a:r>
            <a:r>
              <a:rPr lang="en-US" dirty="0"/>
              <a:t> = 240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i="1" dirty="0"/>
              <a:t>C</a:t>
            </a:r>
            <a:r>
              <a:rPr lang="en-US" dirty="0"/>
              <a:t> = 80</a:t>
            </a:r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Similarly for no chairs: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dirty="0" err="1"/>
              <a:t>4</a:t>
            </a:r>
            <a:r>
              <a:rPr lang="en-US" i="1" dirty="0" err="1"/>
              <a:t>T</a:t>
            </a:r>
            <a:r>
              <a:rPr lang="en-US" dirty="0"/>
              <a:t> + 3(0) = 240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dirty="0" err="1"/>
              <a:t>4</a:t>
            </a:r>
            <a:r>
              <a:rPr lang="en-US" i="1" dirty="0" err="1"/>
              <a:t>T</a:t>
            </a:r>
            <a:r>
              <a:rPr lang="en-US" dirty="0"/>
              <a:t> = 240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i="1" dirty="0"/>
              <a:t>T</a:t>
            </a:r>
            <a:r>
              <a:rPr lang="en-US" dirty="0"/>
              <a:t> = 60</a:t>
            </a:r>
          </a:p>
          <a:p>
            <a:pPr lvl="1" fontAlgn="auto">
              <a:spcBef>
                <a:spcPts val="0"/>
              </a:spcBef>
              <a:buFont typeface="Arial"/>
              <a:buChar char="–"/>
              <a:defRPr/>
            </a:pPr>
            <a:r>
              <a:rPr lang="en-US" dirty="0"/>
              <a:t>This line is shown on the following </a:t>
            </a:r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971CCF83-63BC-421B-BDD1-3C25813145CC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20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21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C48935CD-EB07-4533-8E2F-67C35C59963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grpSp>
        <p:nvGrpSpPr>
          <p:cNvPr id="154627" name="Group 3"/>
          <p:cNvGrpSpPr>
            <a:grpSpLocks/>
          </p:cNvGrpSpPr>
          <p:nvPr/>
        </p:nvGrpSpPr>
        <p:grpSpPr bwMode="auto">
          <a:xfrm>
            <a:off x="1601788" y="2011363"/>
            <a:ext cx="5995987" cy="4538662"/>
            <a:chOff x="1033" y="1031"/>
            <a:chExt cx="3777" cy="2860"/>
          </a:xfrm>
        </p:grpSpPr>
        <p:sp>
          <p:nvSpPr>
            <p:cNvPr id="34827" name="Freeform 4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Text Box 5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34829" name="Text Box 6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34830" name="Text Box 7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</a:t>
              </a:r>
              <a:r>
                <a:rPr lang="en-US" sz="100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34831" name="Text Box 8"/>
            <p:cNvSpPr txBox="1">
              <a:spLocks noChangeArrowheads="1"/>
            </p:cNvSpPr>
            <p:nvPr/>
          </p:nvSpPr>
          <p:spPr bwMode="auto">
            <a:xfrm>
              <a:off x="4582" y="3479"/>
              <a:ext cx="2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34832" name="Text Box 9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3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34833" name="Text Box 10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54635" name="Line 11"/>
          <p:cNvSpPr>
            <a:spLocks noChangeShapeType="1"/>
          </p:cNvSpPr>
          <p:nvPr/>
        </p:nvSpPr>
        <p:spPr bwMode="auto">
          <a:xfrm flipH="1">
            <a:off x="2692400" y="3306763"/>
            <a:ext cx="609600" cy="2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 flipH="1">
            <a:off x="4724400" y="5021263"/>
            <a:ext cx="673100" cy="78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4637" name="Text Box 13"/>
          <p:cNvSpPr txBox="1">
            <a:spLocks noChangeArrowheads="1"/>
          </p:cNvSpPr>
          <p:nvPr/>
        </p:nvSpPr>
        <p:spPr bwMode="auto">
          <a:xfrm>
            <a:off x="3260725" y="3103563"/>
            <a:ext cx="168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(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= 0, </a:t>
            </a:r>
            <a:r>
              <a:rPr lang="en-US" i="1">
                <a:ea typeface="MS PGothic" pitchFamily="34" charset="-128"/>
              </a:rPr>
              <a:t>C</a:t>
            </a:r>
            <a:r>
              <a:rPr lang="en-US">
                <a:ea typeface="MS PGothic" pitchFamily="34" charset="-128"/>
              </a:rPr>
              <a:t> = 80)</a:t>
            </a:r>
          </a:p>
        </p:txBody>
      </p:sp>
      <p:sp>
        <p:nvSpPr>
          <p:cNvPr id="154639" name="Text Box 15"/>
          <p:cNvSpPr txBox="1">
            <a:spLocks noChangeArrowheads="1"/>
          </p:cNvSpPr>
          <p:nvPr/>
        </p:nvSpPr>
        <p:spPr bwMode="auto">
          <a:xfrm>
            <a:off x="590550" y="1471613"/>
            <a:ext cx="4525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7.2 – Graph of Carpentry Constraint Equation</a:t>
            </a:r>
          </a:p>
        </p:txBody>
      </p:sp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5356225" y="4818063"/>
            <a:ext cx="168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(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= 60, </a:t>
            </a:r>
            <a:r>
              <a:rPr lang="en-US" i="1">
                <a:ea typeface="MS PGothic" pitchFamily="34" charset="-128"/>
              </a:rPr>
              <a:t>C</a:t>
            </a:r>
            <a:r>
              <a:rPr lang="en-US">
                <a:ea typeface="MS PGothic" pitchFamily="34" charset="-128"/>
              </a:rPr>
              <a:t> = 0)</a:t>
            </a:r>
          </a:p>
        </p:txBody>
      </p:sp>
      <p:sp>
        <p:nvSpPr>
          <p:cNvPr id="154641" name="Line 17"/>
          <p:cNvSpPr>
            <a:spLocks noChangeShapeType="1"/>
          </p:cNvSpPr>
          <p:nvPr/>
        </p:nvSpPr>
        <p:spPr bwMode="auto">
          <a:xfrm>
            <a:off x="2489200" y="3332163"/>
            <a:ext cx="2159000" cy="25273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5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5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15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5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5" grpId="0" animBg="1"/>
      <p:bldP spid="154636" grpId="0" animBg="1"/>
      <p:bldP spid="154637" grpId="0"/>
      <p:bldP spid="154639" grpId="0"/>
      <p:bldP spid="154640" grpId="0"/>
      <p:bldP spid="1546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590550" y="1471613"/>
            <a:ext cx="5019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7.3 – Region that Satisfies the Carpentry Constraint</a:t>
            </a:r>
          </a:p>
        </p:txBody>
      </p:sp>
      <p:sp>
        <p:nvSpPr>
          <p:cNvPr id="26" name="Freeform 18"/>
          <p:cNvSpPr>
            <a:spLocks/>
          </p:cNvSpPr>
          <p:nvPr/>
        </p:nvSpPr>
        <p:spPr bwMode="auto">
          <a:xfrm>
            <a:off x="2497138" y="3317875"/>
            <a:ext cx="2171700" cy="2552700"/>
          </a:xfrm>
          <a:custGeom>
            <a:avLst/>
            <a:gdLst>
              <a:gd name="T0" fmla="*/ 0 w 1376"/>
              <a:gd name="T1" fmla="*/ 0 h 1608"/>
              <a:gd name="T2" fmla="*/ 0 w 1376"/>
              <a:gd name="T3" fmla="*/ 2147483647 h 1608"/>
              <a:gd name="T4" fmla="*/ 2147483647 w 1376"/>
              <a:gd name="T5" fmla="*/ 2147483647 h 1608"/>
              <a:gd name="T6" fmla="*/ 0 w 1376"/>
              <a:gd name="T7" fmla="*/ 0 h 1608"/>
              <a:gd name="T8" fmla="*/ 0 60000 65536"/>
              <a:gd name="T9" fmla="*/ 0 60000 65536"/>
              <a:gd name="T10" fmla="*/ 0 60000 65536"/>
              <a:gd name="T11" fmla="*/ 0 60000 65536"/>
              <a:gd name="T12" fmla="*/ 0 w 1376"/>
              <a:gd name="T13" fmla="*/ 0 h 1608"/>
              <a:gd name="T14" fmla="*/ 1376 w 1376"/>
              <a:gd name="T15" fmla="*/ 1608 h 16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6" h="1608">
                <a:moveTo>
                  <a:pt x="0" y="0"/>
                </a:moveTo>
                <a:lnTo>
                  <a:pt x="0" y="1608"/>
                </a:lnTo>
                <a:lnTo>
                  <a:pt x="1376" y="1608"/>
                </a:lnTo>
                <a:lnTo>
                  <a:pt x="0" y="0"/>
                </a:lnTo>
                <a:close/>
              </a:path>
            </a:pathLst>
          </a:custGeom>
          <a:solidFill>
            <a:srgbClr val="BBE2E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2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3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7C213836-F874-4AD5-BE18-3977186E6CD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pSp>
        <p:nvGrpSpPr>
          <p:cNvPr id="35844" name="Group 3"/>
          <p:cNvGrpSpPr>
            <a:grpSpLocks/>
          </p:cNvGrpSpPr>
          <p:nvPr/>
        </p:nvGrpSpPr>
        <p:grpSpPr bwMode="auto">
          <a:xfrm>
            <a:off x="1601788" y="2011363"/>
            <a:ext cx="5995987" cy="4538662"/>
            <a:chOff x="1033" y="1031"/>
            <a:chExt cx="3777" cy="2860"/>
          </a:xfrm>
        </p:grpSpPr>
        <p:sp>
          <p:nvSpPr>
            <p:cNvPr id="35858" name="Freeform 4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Text Box 5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35860" name="Text Box 6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35861" name="Text Box 7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</a:t>
              </a:r>
              <a:r>
                <a:rPr lang="en-US" sz="100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35862" name="Text Box 8"/>
            <p:cNvSpPr txBox="1">
              <a:spLocks noChangeArrowheads="1"/>
            </p:cNvSpPr>
            <p:nvPr/>
          </p:nvSpPr>
          <p:spPr bwMode="auto">
            <a:xfrm>
              <a:off x="4582" y="3479"/>
              <a:ext cx="2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35863" name="Text Box 9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3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35864" name="Text Box 10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4546600" y="1816100"/>
            <a:ext cx="4140200" cy="20335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lIns="324000" tIns="280800" rIns="324000" bIns="2808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2000" b="0" dirty="0">
                <a:latin typeface="Arial"/>
                <a:cs typeface="Arial"/>
              </a:rPr>
              <a:t>Any point on or below the constraint plot will not </a:t>
            </a:r>
            <a:r>
              <a:rPr lang="en-US" sz="2000" b="0" dirty="0" smtClean="0">
                <a:latin typeface="Arial"/>
                <a:cs typeface="Arial"/>
              </a:rPr>
              <a:t>violate </a:t>
            </a:r>
            <a:r>
              <a:rPr lang="en-US" sz="2000" b="0" dirty="0">
                <a:latin typeface="Arial"/>
                <a:cs typeface="Arial"/>
              </a:rPr>
              <a:t>the </a:t>
            </a:r>
            <a:r>
              <a:rPr lang="en-US" sz="2000" b="0" dirty="0" smtClean="0">
                <a:latin typeface="Arial"/>
                <a:cs typeface="Arial"/>
              </a:rPr>
              <a:t>restriction</a:t>
            </a:r>
            <a:endParaRPr lang="en-US" sz="2000" b="0" dirty="0">
              <a:latin typeface="Arial"/>
              <a:cs typeface="Arial"/>
            </a:endParaRPr>
          </a:p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2000" b="0" dirty="0">
                <a:latin typeface="Arial"/>
                <a:cs typeface="Arial"/>
              </a:rPr>
              <a:t>Any point above the plot will violate the </a:t>
            </a:r>
            <a:r>
              <a:rPr lang="en-US" sz="2000" b="0" dirty="0" smtClean="0">
                <a:latin typeface="Arial"/>
                <a:cs typeface="Arial"/>
              </a:rPr>
              <a:t>restriction</a:t>
            </a:r>
            <a:endParaRPr lang="en-US" sz="2000" b="0" dirty="0">
              <a:latin typeface="Arial"/>
              <a:cs typeface="Arial"/>
            </a:endParaRPr>
          </a:p>
        </p:txBody>
      </p:sp>
      <p:sp>
        <p:nvSpPr>
          <p:cNvPr id="35846" name="Line 17"/>
          <p:cNvSpPr>
            <a:spLocks noChangeShapeType="1"/>
          </p:cNvSpPr>
          <p:nvPr/>
        </p:nvSpPr>
        <p:spPr bwMode="auto">
          <a:xfrm>
            <a:off x="2489200" y="3332163"/>
            <a:ext cx="2159000" cy="25273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3543300" y="4254500"/>
            <a:ext cx="1003300" cy="407988"/>
            <a:chOff x="2232" y="2423"/>
            <a:chExt cx="632" cy="257"/>
          </a:xfrm>
        </p:grpSpPr>
        <p:sp>
          <p:nvSpPr>
            <p:cNvPr id="35856" name="Text Box 19"/>
            <p:cNvSpPr txBox="1">
              <a:spLocks noChangeArrowheads="1"/>
            </p:cNvSpPr>
            <p:nvPr/>
          </p:nvSpPr>
          <p:spPr bwMode="auto">
            <a:xfrm>
              <a:off x="2252" y="2423"/>
              <a:ext cx="6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ea typeface="MS PGothic" pitchFamily="34" charset="-128"/>
                </a:rPr>
                <a:t>(30, 40)</a:t>
              </a:r>
            </a:p>
          </p:txBody>
        </p:sp>
        <p:sp>
          <p:nvSpPr>
            <p:cNvPr id="35857" name="Oval 22"/>
            <p:cNvSpPr>
              <a:spLocks noChangeArrowheads="1"/>
            </p:cNvSpPr>
            <p:nvPr/>
          </p:nvSpPr>
          <p:spPr bwMode="auto">
            <a:xfrm>
              <a:off x="2232" y="2616"/>
              <a:ext cx="64" cy="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0" name="Group 29"/>
          <p:cNvGrpSpPr>
            <a:grpSpLocks/>
          </p:cNvGrpSpPr>
          <p:nvPr/>
        </p:nvGrpSpPr>
        <p:grpSpPr bwMode="auto">
          <a:xfrm>
            <a:off x="3105150" y="5221288"/>
            <a:ext cx="971550" cy="441325"/>
            <a:chOff x="1956" y="3032"/>
            <a:chExt cx="612" cy="278"/>
          </a:xfrm>
        </p:grpSpPr>
        <p:sp>
          <p:nvSpPr>
            <p:cNvPr id="35854" name="Text Box 21"/>
            <p:cNvSpPr txBox="1">
              <a:spLocks noChangeArrowheads="1"/>
            </p:cNvSpPr>
            <p:nvPr/>
          </p:nvSpPr>
          <p:spPr bwMode="auto">
            <a:xfrm>
              <a:off x="1956" y="3079"/>
              <a:ext cx="6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ea typeface="MS PGothic" pitchFamily="34" charset="-128"/>
                </a:rPr>
                <a:t>(30, 20)</a:t>
              </a:r>
            </a:p>
          </p:txBody>
        </p:sp>
        <p:sp>
          <p:nvSpPr>
            <p:cNvPr id="35855" name="Oval 23"/>
            <p:cNvSpPr>
              <a:spLocks noChangeArrowheads="1"/>
            </p:cNvSpPr>
            <p:nvPr/>
          </p:nvSpPr>
          <p:spPr bwMode="auto">
            <a:xfrm>
              <a:off x="2232" y="3032"/>
              <a:ext cx="64" cy="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4991100" y="4254500"/>
            <a:ext cx="1006475" cy="407988"/>
            <a:chOff x="3144" y="2423"/>
            <a:chExt cx="634" cy="257"/>
          </a:xfrm>
        </p:grpSpPr>
        <p:sp>
          <p:nvSpPr>
            <p:cNvPr id="35852" name="Text Box 20"/>
            <p:cNvSpPr txBox="1">
              <a:spLocks noChangeArrowheads="1"/>
            </p:cNvSpPr>
            <p:nvPr/>
          </p:nvSpPr>
          <p:spPr bwMode="auto">
            <a:xfrm>
              <a:off x="3166" y="2423"/>
              <a:ext cx="6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ea typeface="MS PGothic" pitchFamily="34" charset="-128"/>
                </a:rPr>
                <a:t>(70, 40)</a:t>
              </a:r>
            </a:p>
          </p:txBody>
        </p:sp>
        <p:sp>
          <p:nvSpPr>
            <p:cNvPr id="35853" name="Oval 24"/>
            <p:cNvSpPr>
              <a:spLocks noChangeArrowheads="1"/>
            </p:cNvSpPr>
            <p:nvPr/>
          </p:nvSpPr>
          <p:spPr bwMode="auto">
            <a:xfrm>
              <a:off x="3144" y="2616"/>
              <a:ext cx="64" cy="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 animBg="1"/>
      <p:bldP spid="1546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/>
              <a:t>The point (30, 40) lies on the </a:t>
            </a:r>
            <a:r>
              <a:rPr lang="en-US" dirty="0" smtClean="0"/>
              <a:t>line and </a:t>
            </a:r>
            <a:r>
              <a:rPr lang="en-US" dirty="0"/>
              <a:t>exactly satisfies the </a:t>
            </a:r>
            <a:r>
              <a:rPr lang="en-US" dirty="0" smtClean="0"/>
              <a:t>constraint</a:t>
            </a:r>
          </a:p>
          <a:p>
            <a:pPr marL="0" indent="0" algn="ctr" fontAlgn="auto">
              <a:spcBef>
                <a:spcPts val="0"/>
              </a:spcBef>
              <a:spcAft>
                <a:spcPts val="1200"/>
              </a:spcAft>
              <a:buFont typeface="Arial"/>
              <a:buNone/>
              <a:defRPr/>
            </a:pPr>
            <a:r>
              <a:rPr lang="en-US" dirty="0" smtClean="0"/>
              <a:t>4</a:t>
            </a:r>
            <a:r>
              <a:rPr lang="en-US" dirty="0"/>
              <a:t>(30) + 3(40) = </a:t>
            </a:r>
            <a:r>
              <a:rPr lang="en-US" dirty="0" smtClean="0"/>
              <a:t>240</a:t>
            </a:r>
            <a:endParaRPr lang="en-US" dirty="0"/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/>
              <a:t>The point (30, 20) lies below the </a:t>
            </a:r>
            <a:r>
              <a:rPr lang="en-US" dirty="0" smtClean="0"/>
              <a:t>line and </a:t>
            </a:r>
            <a:r>
              <a:rPr lang="en-US" dirty="0"/>
              <a:t>satisfies the </a:t>
            </a:r>
            <a:r>
              <a:rPr lang="en-US" dirty="0" smtClean="0"/>
              <a:t>constraint</a:t>
            </a:r>
          </a:p>
          <a:p>
            <a:pPr marL="0" indent="0" algn="ctr" fontAlgn="auto">
              <a:spcBef>
                <a:spcPts val="0"/>
              </a:spcBef>
              <a:spcAft>
                <a:spcPts val="1200"/>
              </a:spcAft>
              <a:buFont typeface="Arial"/>
              <a:buNone/>
              <a:defRPr/>
            </a:pPr>
            <a:r>
              <a:rPr lang="en-US" dirty="0" smtClean="0"/>
              <a:t>4</a:t>
            </a:r>
            <a:r>
              <a:rPr lang="en-US" dirty="0"/>
              <a:t>(30) + 3(20) = </a:t>
            </a:r>
            <a:r>
              <a:rPr lang="en-US" dirty="0" smtClean="0"/>
              <a:t>180</a:t>
            </a:r>
            <a:endParaRPr lang="en-US" dirty="0"/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/>
              <a:t>The point (70, 40) lies above the </a:t>
            </a:r>
            <a:r>
              <a:rPr lang="en-US" dirty="0" smtClean="0"/>
              <a:t>line and </a:t>
            </a:r>
            <a:r>
              <a:rPr lang="en-US" dirty="0"/>
              <a:t>does not satisfy the </a:t>
            </a:r>
            <a:r>
              <a:rPr lang="en-US" dirty="0" smtClean="0"/>
              <a:t>constraint</a:t>
            </a:r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dirty="0" smtClean="0"/>
              <a:t>4</a:t>
            </a:r>
            <a:r>
              <a:rPr lang="en-US" dirty="0"/>
              <a:t>(70) + 3(40) =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BA5536E6-D88C-4989-9D91-C400C7A120E0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21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22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3C7610C3-9E9D-4078-AD62-1CF5D1C3869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7714" name="Freeform 18"/>
          <p:cNvSpPr>
            <a:spLocks/>
          </p:cNvSpPr>
          <p:nvPr/>
        </p:nvSpPr>
        <p:spPr bwMode="auto">
          <a:xfrm>
            <a:off x="2527300" y="2619375"/>
            <a:ext cx="1790700" cy="3149600"/>
          </a:xfrm>
          <a:custGeom>
            <a:avLst/>
            <a:gdLst>
              <a:gd name="T0" fmla="*/ 0 w 1376"/>
              <a:gd name="T1" fmla="*/ 0 h 1608"/>
              <a:gd name="T2" fmla="*/ 0 w 1376"/>
              <a:gd name="T3" fmla="*/ 2147483647 h 1608"/>
              <a:gd name="T4" fmla="*/ 2147483647 w 1376"/>
              <a:gd name="T5" fmla="*/ 2147483647 h 1608"/>
              <a:gd name="T6" fmla="*/ 0 w 1376"/>
              <a:gd name="T7" fmla="*/ 0 h 1608"/>
              <a:gd name="T8" fmla="*/ 0 60000 65536"/>
              <a:gd name="T9" fmla="*/ 0 60000 65536"/>
              <a:gd name="T10" fmla="*/ 0 60000 65536"/>
              <a:gd name="T11" fmla="*/ 0 60000 65536"/>
              <a:gd name="T12" fmla="*/ 0 w 1376"/>
              <a:gd name="T13" fmla="*/ 0 h 1608"/>
              <a:gd name="T14" fmla="*/ 1376 w 1376"/>
              <a:gd name="T15" fmla="*/ 1608 h 16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6" h="1608">
                <a:moveTo>
                  <a:pt x="0" y="0"/>
                </a:moveTo>
                <a:lnTo>
                  <a:pt x="0" y="1608"/>
                </a:lnTo>
                <a:lnTo>
                  <a:pt x="1376" y="1608"/>
                </a:lnTo>
                <a:lnTo>
                  <a:pt x="0" y="0"/>
                </a:lnTo>
                <a:close/>
              </a:path>
            </a:pathLst>
          </a:custGeom>
          <a:solidFill>
            <a:srgbClr val="BBE2E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7699" name="Group 3"/>
          <p:cNvGrpSpPr>
            <a:grpSpLocks/>
          </p:cNvGrpSpPr>
          <p:nvPr/>
        </p:nvGrpSpPr>
        <p:grpSpPr bwMode="auto">
          <a:xfrm>
            <a:off x="1639888" y="1908175"/>
            <a:ext cx="5995987" cy="4538663"/>
            <a:chOff x="1033" y="1031"/>
            <a:chExt cx="3777" cy="2860"/>
          </a:xfrm>
        </p:grpSpPr>
        <p:sp>
          <p:nvSpPr>
            <p:cNvPr id="37900" name="Freeform 4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Text Box 5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37902" name="Text Box 6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37903" name="Text Box 7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</a:t>
              </a:r>
              <a:r>
                <a:rPr lang="en-US" sz="100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37904" name="Text Box 8"/>
            <p:cNvSpPr txBox="1">
              <a:spLocks noChangeArrowheads="1"/>
            </p:cNvSpPr>
            <p:nvPr/>
          </p:nvSpPr>
          <p:spPr bwMode="auto">
            <a:xfrm>
              <a:off x="4582" y="3479"/>
              <a:ext cx="2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37905" name="Text Box 9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3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37906" name="Text Box 10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57707" name="Line 11"/>
          <p:cNvSpPr>
            <a:spLocks noChangeShapeType="1"/>
          </p:cNvSpPr>
          <p:nvPr/>
        </p:nvSpPr>
        <p:spPr bwMode="auto">
          <a:xfrm flipH="1">
            <a:off x="2705100" y="2555875"/>
            <a:ext cx="609600" cy="2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 flipH="1">
            <a:off x="4394200" y="4918075"/>
            <a:ext cx="673100" cy="78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3273425" y="2352675"/>
            <a:ext cx="1814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(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= 0, </a:t>
            </a:r>
            <a:r>
              <a:rPr lang="en-US" i="1">
                <a:ea typeface="MS PGothic" pitchFamily="34" charset="-128"/>
              </a:rPr>
              <a:t>C</a:t>
            </a:r>
            <a:r>
              <a:rPr lang="en-US">
                <a:ea typeface="MS PGothic" pitchFamily="34" charset="-128"/>
              </a:rPr>
              <a:t> = 100)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652463" y="1443038"/>
            <a:ext cx="61087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7.4 – Region that Satisfies the Painting and Varnishing Constraint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5026025" y="4714875"/>
            <a:ext cx="1685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(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= 50, </a:t>
            </a:r>
            <a:r>
              <a:rPr lang="en-US" i="1">
                <a:ea typeface="MS PGothic" pitchFamily="34" charset="-128"/>
              </a:rPr>
              <a:t>C</a:t>
            </a:r>
            <a:r>
              <a:rPr lang="en-US">
                <a:ea typeface="MS PGothic" pitchFamily="34" charset="-128"/>
              </a:rPr>
              <a:t> = 0)</a:t>
            </a:r>
          </a:p>
        </p:txBody>
      </p:sp>
      <p:sp>
        <p:nvSpPr>
          <p:cNvPr id="157712" name="Line 16"/>
          <p:cNvSpPr>
            <a:spLocks noChangeShapeType="1"/>
          </p:cNvSpPr>
          <p:nvPr/>
        </p:nvSpPr>
        <p:spPr bwMode="auto">
          <a:xfrm>
            <a:off x="2527300" y="2606675"/>
            <a:ext cx="1790700" cy="3149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5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4" grpId="0" animBg="1"/>
      <p:bldP spid="157707" grpId="0" animBg="1"/>
      <p:bldP spid="157708" grpId="0" animBg="1"/>
      <p:bldP spid="157709" grpId="0"/>
      <p:bldP spid="157710" grpId="0"/>
      <p:bldP spid="157711" grpId="0"/>
      <p:bldP spid="1577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  <a:latin typeface="Arial" charset="0"/>
                <a:cs typeface="Arial" charset="0"/>
              </a:rPr>
              <a:t>Introduction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Many management decisions involve making the most effective use of limited resources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Linear programming (LP)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Widely used mathematical modeling technique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Planning and decision making relative to resource allocation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Broader field of mathematical programming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Here programming refers to modeling and solving a problem mathematically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DCECF802-C810-43C4-A6B1-4ACDE027064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38914" name="Content Placeholder 1"/>
          <p:cNvSpPr>
            <a:spLocks noGrp="1"/>
          </p:cNvSpPr>
          <p:nvPr>
            <p:ph idx="1"/>
          </p:nvPr>
        </p:nvSpPr>
        <p:spPr>
          <a:xfrm>
            <a:off x="673100" y="1585913"/>
            <a:ext cx="7823200" cy="4899025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To produce tables and chairs, both departments must be used</a:t>
            </a:r>
          </a:p>
          <a:p>
            <a:r>
              <a:rPr lang="en-US" smtClean="0">
                <a:latin typeface="Arial" charset="0"/>
                <a:cs typeface="Arial" charset="0"/>
              </a:rPr>
              <a:t>Find a solution that satisfies both constraints simultaneously</a:t>
            </a:r>
          </a:p>
          <a:p>
            <a:r>
              <a:rPr lang="en-US" smtClean="0">
                <a:latin typeface="Arial" charset="0"/>
                <a:cs typeface="Arial" charset="0"/>
              </a:rPr>
              <a:t>A new graph shows both constraint plots</a:t>
            </a:r>
          </a:p>
          <a:p>
            <a:r>
              <a:rPr lang="en-US" smtClean="0">
                <a:latin typeface="Arial" charset="0"/>
                <a:cs typeface="Arial" charset="0"/>
              </a:rPr>
              <a:t>The feasible region is where all constraints are satisfied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Any point inside this region is a feasible solution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Any point outside the region is an infeasible solution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CEB2CA64-F410-488A-9692-5904446AB28F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48" name="Freeform 28"/>
          <p:cNvSpPr>
            <a:spLocks/>
          </p:cNvSpPr>
          <p:nvPr/>
        </p:nvSpPr>
        <p:spPr bwMode="auto">
          <a:xfrm>
            <a:off x="2489200" y="3230563"/>
            <a:ext cx="1797050" cy="2540000"/>
          </a:xfrm>
          <a:custGeom>
            <a:avLst/>
            <a:gdLst>
              <a:gd name="T0" fmla="*/ 0 w 1132"/>
              <a:gd name="T1" fmla="*/ 0 h 1600"/>
              <a:gd name="T2" fmla="*/ 0 w 1132"/>
              <a:gd name="T3" fmla="*/ 2147483647 h 1600"/>
              <a:gd name="T4" fmla="*/ 2147483647 w 1132"/>
              <a:gd name="T5" fmla="*/ 2147483647 h 1600"/>
              <a:gd name="T6" fmla="*/ 2147483647 w 1132"/>
              <a:gd name="T7" fmla="*/ 2147483647 h 1600"/>
              <a:gd name="T8" fmla="*/ 0 w 1132"/>
              <a:gd name="T9" fmla="*/ 0 h 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2"/>
              <a:gd name="T16" fmla="*/ 0 h 1600"/>
              <a:gd name="T17" fmla="*/ 1132 w 1132"/>
              <a:gd name="T18" fmla="*/ 1600 h 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2" h="1600">
                <a:moveTo>
                  <a:pt x="0" y="0"/>
                </a:moveTo>
                <a:lnTo>
                  <a:pt x="0" y="1600"/>
                </a:lnTo>
                <a:lnTo>
                  <a:pt x="1132" y="1600"/>
                </a:lnTo>
                <a:lnTo>
                  <a:pt x="668" y="784"/>
                </a:lnTo>
                <a:lnTo>
                  <a:pt x="0" y="0"/>
                </a:lnTo>
                <a:close/>
              </a:path>
            </a:pathLst>
          </a:custGeom>
          <a:solidFill>
            <a:srgbClr val="BBE2E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28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29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38AEFFFA-9C2B-4580-B9FA-79B04612457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grpSp>
        <p:nvGrpSpPr>
          <p:cNvPr id="158724" name="Group 4"/>
          <p:cNvGrpSpPr>
            <a:grpSpLocks/>
          </p:cNvGrpSpPr>
          <p:nvPr/>
        </p:nvGrpSpPr>
        <p:grpSpPr bwMode="auto">
          <a:xfrm>
            <a:off x="1601788" y="1908175"/>
            <a:ext cx="5995987" cy="4540250"/>
            <a:chOff x="1033" y="1031"/>
            <a:chExt cx="3777" cy="2860"/>
          </a:xfrm>
        </p:grpSpPr>
        <p:sp>
          <p:nvSpPr>
            <p:cNvPr id="39954" name="Freeform 5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Text Box 6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39956" name="Text Box 7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39957" name="Text Box 8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</a:t>
              </a:r>
              <a:r>
                <a:rPr lang="en-US" sz="100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39958" name="Text Box 9"/>
            <p:cNvSpPr txBox="1">
              <a:spLocks noChangeArrowheads="1"/>
            </p:cNvSpPr>
            <p:nvPr/>
          </p:nvSpPr>
          <p:spPr bwMode="auto">
            <a:xfrm>
              <a:off x="4582" y="3479"/>
              <a:ext cx="2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39959" name="Text Box 10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2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39960" name="Text Box 11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776288" y="1425575"/>
            <a:ext cx="3357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7.5 – Feasible Solution Region</a:t>
            </a:r>
          </a:p>
        </p:txBody>
      </p:sp>
      <p:grpSp>
        <p:nvGrpSpPr>
          <p:cNvPr id="158747" name="Group 27"/>
          <p:cNvGrpSpPr>
            <a:grpSpLocks/>
          </p:cNvGrpSpPr>
          <p:nvPr/>
        </p:nvGrpSpPr>
        <p:grpSpPr bwMode="auto">
          <a:xfrm>
            <a:off x="2489200" y="3230563"/>
            <a:ext cx="2159000" cy="2527300"/>
            <a:chOff x="1592" y="1864"/>
            <a:chExt cx="1360" cy="1592"/>
          </a:xfrm>
        </p:grpSpPr>
        <p:sp>
          <p:nvSpPr>
            <p:cNvPr id="39952" name="Line 19"/>
            <p:cNvSpPr>
              <a:spLocks noChangeShapeType="1"/>
            </p:cNvSpPr>
            <p:nvPr/>
          </p:nvSpPr>
          <p:spPr bwMode="auto">
            <a:xfrm>
              <a:off x="1592" y="1864"/>
              <a:ext cx="673" cy="7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oval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Line 20"/>
            <p:cNvSpPr>
              <a:spLocks noChangeShapeType="1"/>
            </p:cNvSpPr>
            <p:nvPr/>
          </p:nvSpPr>
          <p:spPr bwMode="auto">
            <a:xfrm>
              <a:off x="2261" y="2650"/>
              <a:ext cx="691" cy="80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prstDash val="dash"/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8746" name="Group 26"/>
          <p:cNvGrpSpPr>
            <a:grpSpLocks/>
          </p:cNvGrpSpPr>
          <p:nvPr/>
        </p:nvGrpSpPr>
        <p:grpSpPr bwMode="auto">
          <a:xfrm>
            <a:off x="2489200" y="2608263"/>
            <a:ext cx="1790700" cy="3149600"/>
            <a:chOff x="1592" y="1472"/>
            <a:chExt cx="1128" cy="1984"/>
          </a:xfrm>
        </p:grpSpPr>
        <p:sp>
          <p:nvSpPr>
            <p:cNvPr id="39950" name="Line 17"/>
            <p:cNvSpPr>
              <a:spLocks noChangeShapeType="1"/>
            </p:cNvSpPr>
            <p:nvPr/>
          </p:nvSpPr>
          <p:spPr bwMode="auto">
            <a:xfrm>
              <a:off x="2249" y="2630"/>
              <a:ext cx="471" cy="82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1" name="Line 21"/>
            <p:cNvSpPr>
              <a:spLocks noChangeShapeType="1"/>
            </p:cNvSpPr>
            <p:nvPr/>
          </p:nvSpPr>
          <p:spPr bwMode="auto">
            <a:xfrm>
              <a:off x="1592" y="1472"/>
              <a:ext cx="657" cy="1159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prstDash val="dash"/>
              <a:round/>
              <a:headEnd type="oval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8742" name="Line 22"/>
          <p:cNvSpPr>
            <a:spLocks noChangeShapeType="1"/>
          </p:cNvSpPr>
          <p:nvPr/>
        </p:nvSpPr>
        <p:spPr bwMode="auto">
          <a:xfrm flipH="1">
            <a:off x="2997200" y="3268663"/>
            <a:ext cx="609600" cy="2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8743" name="Text Box 23"/>
          <p:cNvSpPr txBox="1">
            <a:spLocks noChangeArrowheads="1"/>
          </p:cNvSpPr>
          <p:nvPr/>
        </p:nvSpPr>
        <p:spPr bwMode="auto">
          <a:xfrm>
            <a:off x="3565525" y="3063875"/>
            <a:ext cx="3273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Painting/Varnishing Constraint</a:t>
            </a:r>
          </a:p>
        </p:txBody>
      </p:sp>
      <p:sp>
        <p:nvSpPr>
          <p:cNvPr id="158744" name="Line 24"/>
          <p:cNvSpPr>
            <a:spLocks noChangeShapeType="1"/>
          </p:cNvSpPr>
          <p:nvPr/>
        </p:nvSpPr>
        <p:spPr bwMode="auto">
          <a:xfrm flipH="1">
            <a:off x="4394200" y="4945063"/>
            <a:ext cx="444500" cy="393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8745" name="Text Box 25"/>
          <p:cNvSpPr txBox="1">
            <a:spLocks noChangeArrowheads="1"/>
          </p:cNvSpPr>
          <p:nvPr/>
        </p:nvSpPr>
        <p:spPr bwMode="auto">
          <a:xfrm>
            <a:off x="4822825" y="4754563"/>
            <a:ext cx="231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Carpentry Constraint</a:t>
            </a:r>
          </a:p>
        </p:txBody>
      </p:sp>
      <p:sp>
        <p:nvSpPr>
          <p:cNvPr id="158749" name="Text Box 29"/>
          <p:cNvSpPr txBox="1">
            <a:spLocks noChangeArrowheads="1"/>
          </p:cNvSpPr>
          <p:nvPr/>
        </p:nvSpPr>
        <p:spPr bwMode="auto">
          <a:xfrm>
            <a:off x="2663825" y="4889500"/>
            <a:ext cx="12763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MS PGothic" pitchFamily="34" charset="-128"/>
              </a:rPr>
              <a:t>Feasible Region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3472595" y="4417697"/>
            <a:ext cx="208085" cy="2286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endCxn id="2" idx="1"/>
          </p:cNvCxnSpPr>
          <p:nvPr/>
        </p:nvCxnSpPr>
        <p:spPr>
          <a:xfrm>
            <a:off x="2519362" y="4504216"/>
            <a:ext cx="953233" cy="7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572193" y="4501996"/>
            <a:ext cx="25400" cy="13628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5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5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15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5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5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000"/>
                                        <p:tgtEl>
                                          <p:spTgt spid="15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15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48" grpId="0" animBg="1"/>
      <p:bldP spid="158735" grpId="0"/>
      <p:bldP spid="158742" grpId="0" animBg="1"/>
      <p:bldP spid="158743" grpId="0"/>
      <p:bldP spid="158744" grpId="0" animBg="1"/>
      <p:bldP spid="158745" grpId="0"/>
      <p:bldP spid="1587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40962" name="Content Placeholder 1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6604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For the point (30, 20)</a:t>
            </a:r>
          </a:p>
        </p:txBody>
      </p:sp>
      <p:sp>
        <p:nvSpPr>
          <p:cNvPr id="23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24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D0935EF0-A5E7-41CB-9B6B-5ECB13E2AAC8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160828" name="Group 60"/>
          <p:cNvGraphicFramePr>
            <a:graphicFrameLocks noGrp="1"/>
          </p:cNvGraphicFramePr>
          <p:nvPr/>
        </p:nvGraphicFramePr>
        <p:xfrm>
          <a:off x="977900" y="2238375"/>
          <a:ext cx="7264400" cy="1504950"/>
        </p:xfrm>
        <a:graphic>
          <a:graphicData uri="http://schemas.openxmlformats.org/drawingml/2006/table">
            <a:tbl>
              <a:tblPr/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Carpentry constraint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4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+ 3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≤ 240 hours available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(4)(30) + (3)(20) = 180 hours used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Painting constraint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+ 1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≤ 100 hours available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(2)(30) + (1)(20) = 80 hours used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0803" name="Group 35"/>
          <p:cNvGrpSpPr>
            <a:grpSpLocks/>
          </p:cNvGrpSpPr>
          <p:nvPr/>
        </p:nvGrpSpPr>
        <p:grpSpPr bwMode="auto">
          <a:xfrm>
            <a:off x="7532688" y="2409825"/>
            <a:ext cx="447675" cy="465138"/>
            <a:chOff x="990" y="2728"/>
            <a:chExt cx="282" cy="293"/>
          </a:xfrm>
        </p:grpSpPr>
        <p:sp>
          <p:nvSpPr>
            <p:cNvPr id="40990" name="Text Box 33"/>
            <p:cNvSpPr txBox="1">
              <a:spLocks noChangeArrowheads="1"/>
            </p:cNvSpPr>
            <p:nvPr/>
          </p:nvSpPr>
          <p:spPr bwMode="auto">
            <a:xfrm>
              <a:off x="990" y="2733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ea typeface="MS PGothic" pitchFamily="34" charset="-128"/>
                  <a:sym typeface="Wingdings" pitchFamily="2" charset="2"/>
                </a:rPr>
                <a:t></a:t>
              </a:r>
            </a:p>
          </p:txBody>
        </p:sp>
        <p:sp>
          <p:nvSpPr>
            <p:cNvPr id="40991" name="Oval 34"/>
            <p:cNvSpPr>
              <a:spLocks noChangeArrowheads="1"/>
            </p:cNvSpPr>
            <p:nvPr/>
          </p:nvSpPr>
          <p:spPr bwMode="auto">
            <a:xfrm>
              <a:off x="992" y="2728"/>
              <a:ext cx="280" cy="28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160804" name="Group 36"/>
          <p:cNvGrpSpPr>
            <a:grpSpLocks/>
          </p:cNvGrpSpPr>
          <p:nvPr/>
        </p:nvGrpSpPr>
        <p:grpSpPr bwMode="auto">
          <a:xfrm>
            <a:off x="7532688" y="3133725"/>
            <a:ext cx="447675" cy="465138"/>
            <a:chOff x="990" y="2728"/>
            <a:chExt cx="282" cy="293"/>
          </a:xfrm>
        </p:grpSpPr>
        <p:sp>
          <p:nvSpPr>
            <p:cNvPr id="40988" name="Text Box 37"/>
            <p:cNvSpPr txBox="1">
              <a:spLocks noChangeArrowheads="1"/>
            </p:cNvSpPr>
            <p:nvPr/>
          </p:nvSpPr>
          <p:spPr bwMode="auto">
            <a:xfrm>
              <a:off x="990" y="2733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ea typeface="MS PGothic" pitchFamily="34" charset="-128"/>
                  <a:sym typeface="Wingdings" pitchFamily="2" charset="2"/>
                </a:rPr>
                <a:t></a:t>
              </a:r>
            </a:p>
          </p:txBody>
        </p:sp>
        <p:sp>
          <p:nvSpPr>
            <p:cNvPr id="40989" name="Oval 38"/>
            <p:cNvSpPr>
              <a:spLocks noChangeArrowheads="1"/>
            </p:cNvSpPr>
            <p:nvPr/>
          </p:nvSpPr>
          <p:spPr bwMode="auto">
            <a:xfrm>
              <a:off x="992" y="2728"/>
              <a:ext cx="280" cy="28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aphicFrame>
        <p:nvGraphicFramePr>
          <p:cNvPr id="160830" name="Group 62"/>
          <p:cNvGraphicFramePr>
            <a:graphicFrameLocks noGrp="1"/>
          </p:cNvGraphicFramePr>
          <p:nvPr/>
        </p:nvGraphicFramePr>
        <p:xfrm>
          <a:off x="977900" y="4470400"/>
          <a:ext cx="7264400" cy="1504950"/>
        </p:xfrm>
        <a:graphic>
          <a:graphicData uri="http://schemas.openxmlformats.org/drawingml/2006/table">
            <a:tbl>
              <a:tblPr/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Carpentry constraint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4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+ 3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≤ 240 hours available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(4)(70) + (3)(40) = 400 hours used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Painting constraint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+ 1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≤ 100 hours available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(2)(70) + (1)(40) = 180 hours used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0856" name="Group 88"/>
          <p:cNvGrpSpPr>
            <a:grpSpLocks/>
          </p:cNvGrpSpPr>
          <p:nvPr/>
        </p:nvGrpSpPr>
        <p:grpSpPr bwMode="auto">
          <a:xfrm>
            <a:off x="7532688" y="4610100"/>
            <a:ext cx="447675" cy="579438"/>
            <a:chOff x="4726" y="2904"/>
            <a:chExt cx="282" cy="365"/>
          </a:xfrm>
        </p:grpSpPr>
        <p:sp>
          <p:nvSpPr>
            <p:cNvPr id="40986" name="Oval 81"/>
            <p:cNvSpPr>
              <a:spLocks noChangeArrowheads="1"/>
            </p:cNvSpPr>
            <p:nvPr/>
          </p:nvSpPr>
          <p:spPr bwMode="auto">
            <a:xfrm>
              <a:off x="4728" y="2920"/>
              <a:ext cx="280" cy="28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987" name="Text Box 85"/>
            <p:cNvSpPr txBox="1">
              <a:spLocks noChangeArrowheads="1"/>
            </p:cNvSpPr>
            <p:nvPr/>
          </p:nvSpPr>
          <p:spPr bwMode="auto">
            <a:xfrm>
              <a:off x="4726" y="2904"/>
              <a:ext cx="2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ea typeface="MS PGothic" pitchFamily="34" charset="-128"/>
                  <a:sym typeface="Wingdings" pitchFamily="2" charset="2"/>
                </a:rPr>
                <a:t></a:t>
              </a:r>
            </a:p>
          </p:txBody>
        </p:sp>
      </p:grpSp>
      <p:grpSp>
        <p:nvGrpSpPr>
          <p:cNvPr id="160855" name="Group 87"/>
          <p:cNvGrpSpPr>
            <a:grpSpLocks/>
          </p:cNvGrpSpPr>
          <p:nvPr/>
        </p:nvGrpSpPr>
        <p:grpSpPr bwMode="auto">
          <a:xfrm>
            <a:off x="7532688" y="5334000"/>
            <a:ext cx="447675" cy="579438"/>
            <a:chOff x="4726" y="3360"/>
            <a:chExt cx="282" cy="365"/>
          </a:xfrm>
        </p:grpSpPr>
        <p:sp>
          <p:nvSpPr>
            <p:cNvPr id="40984" name="Oval 84"/>
            <p:cNvSpPr>
              <a:spLocks noChangeArrowheads="1"/>
            </p:cNvSpPr>
            <p:nvPr/>
          </p:nvSpPr>
          <p:spPr bwMode="auto">
            <a:xfrm>
              <a:off x="4728" y="3376"/>
              <a:ext cx="280" cy="28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985" name="Text Box 86"/>
            <p:cNvSpPr txBox="1">
              <a:spLocks noChangeArrowheads="1"/>
            </p:cNvSpPr>
            <p:nvPr/>
          </p:nvSpPr>
          <p:spPr bwMode="auto">
            <a:xfrm>
              <a:off x="4726" y="3360"/>
              <a:ext cx="2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ea typeface="MS PGothic" pitchFamily="34" charset="-128"/>
                  <a:sym typeface="Wingdings" pitchFamily="2" charset="2"/>
                </a:rPr>
                <a:t></a:t>
              </a:r>
            </a:p>
          </p:txBody>
        </p:sp>
      </p:grpSp>
      <p:sp>
        <p:nvSpPr>
          <p:cNvPr id="22" name="Content Placeholder 1"/>
          <p:cNvSpPr txBox="1">
            <a:spLocks/>
          </p:cNvSpPr>
          <p:nvPr/>
        </p:nvSpPr>
        <p:spPr bwMode="auto">
          <a:xfrm>
            <a:off x="673100" y="3884613"/>
            <a:ext cx="78232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2800"/>
              <a:t>For the point (70, 40)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6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Graphical Representation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of Constraints</a:t>
            </a:r>
          </a:p>
        </p:txBody>
      </p:sp>
      <p:sp>
        <p:nvSpPr>
          <p:cNvPr id="41986" name="Content Placeholder 1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668338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For the point (50, 5)</a:t>
            </a:r>
          </a:p>
        </p:txBody>
      </p:sp>
      <p:sp>
        <p:nvSpPr>
          <p:cNvPr id="1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E16767FD-E151-45BE-8D68-AD3C1A3CFCE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161796" name="Group 4"/>
          <p:cNvGraphicFramePr>
            <a:graphicFrameLocks noGrp="1"/>
          </p:cNvGraphicFramePr>
          <p:nvPr/>
        </p:nvGraphicFramePr>
        <p:xfrm>
          <a:off x="914400" y="2305050"/>
          <a:ext cx="7264400" cy="1504950"/>
        </p:xfrm>
        <a:graphic>
          <a:graphicData uri="http://schemas.openxmlformats.org/drawingml/2006/table">
            <a:tbl>
              <a:tblPr/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Carpentry constraint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4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+ 3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≤ 240 hours available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(4)(50) + (3)(5) = 215 hours used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Painting constraint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+ 1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 ≤ 100 hours available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Arial" charset="0"/>
                        </a:rPr>
                        <a:t>(2)(50) + (1)(5) = 105 hours used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1813" name="Group 21"/>
          <p:cNvGrpSpPr>
            <a:grpSpLocks/>
          </p:cNvGrpSpPr>
          <p:nvPr/>
        </p:nvGrpSpPr>
        <p:grpSpPr bwMode="auto">
          <a:xfrm>
            <a:off x="7502525" y="2470150"/>
            <a:ext cx="447675" cy="465138"/>
            <a:chOff x="990" y="2728"/>
            <a:chExt cx="282" cy="293"/>
          </a:xfrm>
        </p:grpSpPr>
        <p:sp>
          <p:nvSpPr>
            <p:cNvPr id="42000" name="Text Box 22"/>
            <p:cNvSpPr txBox="1">
              <a:spLocks noChangeArrowheads="1"/>
            </p:cNvSpPr>
            <p:nvPr/>
          </p:nvSpPr>
          <p:spPr bwMode="auto">
            <a:xfrm>
              <a:off x="990" y="2733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ea typeface="MS PGothic" pitchFamily="34" charset="-128"/>
                  <a:sym typeface="Wingdings" pitchFamily="2" charset="2"/>
                </a:rPr>
                <a:t></a:t>
              </a:r>
            </a:p>
          </p:txBody>
        </p:sp>
        <p:sp>
          <p:nvSpPr>
            <p:cNvPr id="42001" name="Oval 23"/>
            <p:cNvSpPr>
              <a:spLocks noChangeArrowheads="1"/>
            </p:cNvSpPr>
            <p:nvPr/>
          </p:nvSpPr>
          <p:spPr bwMode="auto">
            <a:xfrm>
              <a:off x="992" y="2728"/>
              <a:ext cx="280" cy="28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161837" name="Group 45"/>
          <p:cNvGrpSpPr>
            <a:grpSpLocks/>
          </p:cNvGrpSpPr>
          <p:nvPr/>
        </p:nvGrpSpPr>
        <p:grpSpPr bwMode="auto">
          <a:xfrm>
            <a:off x="7502525" y="3219450"/>
            <a:ext cx="447675" cy="579438"/>
            <a:chOff x="4726" y="2904"/>
            <a:chExt cx="282" cy="365"/>
          </a:xfrm>
        </p:grpSpPr>
        <p:sp>
          <p:nvSpPr>
            <p:cNvPr id="41998" name="Oval 46"/>
            <p:cNvSpPr>
              <a:spLocks noChangeArrowheads="1"/>
            </p:cNvSpPr>
            <p:nvPr/>
          </p:nvSpPr>
          <p:spPr bwMode="auto">
            <a:xfrm>
              <a:off x="4728" y="2920"/>
              <a:ext cx="280" cy="28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999" name="Text Box 47"/>
            <p:cNvSpPr txBox="1">
              <a:spLocks noChangeArrowheads="1"/>
            </p:cNvSpPr>
            <p:nvPr/>
          </p:nvSpPr>
          <p:spPr bwMode="auto">
            <a:xfrm>
              <a:off x="4726" y="2904"/>
              <a:ext cx="2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ea typeface="MS PGothic" pitchFamily="34" charset="-128"/>
                  <a:sym typeface="Wingdings" pitchFamily="2" charset="2"/>
                </a:rPr>
                <a:t></a:t>
              </a:r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1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Isoprofit Line Solution Method</a:t>
            </a:r>
          </a:p>
        </p:txBody>
      </p:sp>
      <p:sp>
        <p:nvSpPr>
          <p:cNvPr id="430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Find the optimal solution from the many possible solutions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Speediest method is to use the </a:t>
            </a:r>
            <a:r>
              <a:rPr lang="en-US" i="1" dirty="0" err="1" smtClean="0">
                <a:latin typeface="Arial" charset="0"/>
                <a:cs typeface="Arial" charset="0"/>
              </a:rPr>
              <a:t>isoprofit</a:t>
            </a:r>
            <a:r>
              <a:rPr lang="en-US" i="1" dirty="0" smtClean="0">
                <a:latin typeface="Arial" charset="0"/>
                <a:cs typeface="Arial" charset="0"/>
              </a:rPr>
              <a:t> line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Starting with a small possible profit value, graph the objective function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Move the objective function line in the direction of increasing profit while maintaining the slope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The last point it touches in the feasible region is the optimal solution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BCA913B0-EA1D-4FB4-8BFB-1785F37C3002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Isoprofit Line Solution Method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3100" y="1450975"/>
            <a:ext cx="7823200" cy="4854575"/>
          </a:xfrm>
        </p:spPr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 smtClean="0"/>
              <a:t>Choose </a:t>
            </a:r>
            <a:r>
              <a:rPr lang="en-US" dirty="0"/>
              <a:t>a profit of $</a:t>
            </a:r>
            <a:r>
              <a:rPr lang="en-US" dirty="0" smtClean="0"/>
              <a:t>2,100</a:t>
            </a:r>
            <a:endParaRPr lang="en-US" dirty="0"/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The objective function </a:t>
            </a:r>
            <a:r>
              <a:rPr lang="en-US" dirty="0" smtClean="0"/>
              <a:t>is</a:t>
            </a:r>
            <a:endParaRPr lang="en-US" dirty="0"/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b="1" dirty="0"/>
              <a:t>$2,100 = </a:t>
            </a:r>
            <a:r>
              <a:rPr lang="en-US" b="1" dirty="0" err="1" smtClean="0"/>
              <a:t>70</a:t>
            </a:r>
            <a:r>
              <a:rPr lang="en-US" b="1" i="1" dirty="0" err="1" smtClean="0"/>
              <a:t>T</a:t>
            </a:r>
            <a:r>
              <a:rPr lang="en-US" b="1" dirty="0" smtClean="0"/>
              <a:t> </a:t>
            </a:r>
            <a:r>
              <a:rPr lang="en-US" b="1" dirty="0"/>
              <a:t>+ </a:t>
            </a:r>
            <a:r>
              <a:rPr lang="en-US" b="1" dirty="0" err="1"/>
              <a:t>50</a:t>
            </a:r>
            <a:r>
              <a:rPr lang="en-US" b="1" i="1" dirty="0" err="1"/>
              <a:t>C</a:t>
            </a:r>
            <a:endParaRPr lang="en-US" b="1" i="1" dirty="0"/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Solving for the axis intercepts, </a:t>
            </a:r>
            <a:r>
              <a:rPr lang="en-US" dirty="0" smtClean="0"/>
              <a:t>draw </a:t>
            </a:r>
            <a:r>
              <a:rPr lang="en-US" dirty="0"/>
              <a:t>the </a:t>
            </a:r>
            <a:r>
              <a:rPr lang="en-US" dirty="0" smtClean="0"/>
              <a:t>graph</a:t>
            </a:r>
            <a:endParaRPr lang="en-US" dirty="0"/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O</a:t>
            </a:r>
            <a:r>
              <a:rPr lang="en-US" dirty="0" smtClean="0"/>
              <a:t>bviously </a:t>
            </a:r>
            <a:r>
              <a:rPr lang="en-US" dirty="0"/>
              <a:t>not the best possible </a:t>
            </a:r>
            <a:r>
              <a:rPr lang="en-US" dirty="0" smtClean="0"/>
              <a:t>solution</a:t>
            </a:r>
            <a:endParaRPr lang="en-US" dirty="0"/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Further graphs can be created using larger </a:t>
            </a:r>
            <a:r>
              <a:rPr lang="en-US" dirty="0" smtClean="0"/>
              <a:t>profits</a:t>
            </a:r>
            <a:endParaRPr lang="en-US" dirty="0"/>
          </a:p>
          <a:p>
            <a:pPr lvl="1" fontAlgn="auto">
              <a:spcBef>
                <a:spcPts val="0"/>
              </a:spcBef>
              <a:buFont typeface="Arial"/>
              <a:buChar char="–"/>
              <a:defRPr/>
            </a:pPr>
            <a:r>
              <a:rPr lang="en-US" dirty="0"/>
              <a:t>The further we move from the origin, the larger the </a:t>
            </a:r>
            <a:r>
              <a:rPr lang="en-US" dirty="0" smtClean="0"/>
              <a:t>profit</a:t>
            </a:r>
            <a:endParaRPr lang="en-US" dirty="0"/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The highest profit ($4,100) will be generated when the </a:t>
            </a:r>
            <a:r>
              <a:rPr lang="en-US" dirty="0" err="1"/>
              <a:t>isoprofit</a:t>
            </a:r>
            <a:r>
              <a:rPr lang="en-US" dirty="0"/>
              <a:t> line passes through the point (30, 40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73668E5D-0903-46D4-B046-8D1EA0CF6665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auto">
          <a:xfrm>
            <a:off x="2373313" y="3127375"/>
            <a:ext cx="1797050" cy="2540000"/>
          </a:xfrm>
          <a:custGeom>
            <a:avLst/>
            <a:gdLst>
              <a:gd name="T0" fmla="*/ 0 w 1132"/>
              <a:gd name="T1" fmla="*/ 0 h 1600"/>
              <a:gd name="T2" fmla="*/ 0 w 1132"/>
              <a:gd name="T3" fmla="*/ 2147483647 h 1600"/>
              <a:gd name="T4" fmla="*/ 2147483647 w 1132"/>
              <a:gd name="T5" fmla="*/ 2147483647 h 1600"/>
              <a:gd name="T6" fmla="*/ 2147483647 w 1132"/>
              <a:gd name="T7" fmla="*/ 2147483647 h 1600"/>
              <a:gd name="T8" fmla="*/ 0 w 1132"/>
              <a:gd name="T9" fmla="*/ 0 h 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2"/>
              <a:gd name="T16" fmla="*/ 0 h 1600"/>
              <a:gd name="T17" fmla="*/ 1132 w 1132"/>
              <a:gd name="T18" fmla="*/ 1600 h 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2" h="1600">
                <a:moveTo>
                  <a:pt x="0" y="0"/>
                </a:moveTo>
                <a:lnTo>
                  <a:pt x="0" y="1600"/>
                </a:lnTo>
                <a:lnTo>
                  <a:pt x="1132" y="1600"/>
                </a:lnTo>
                <a:lnTo>
                  <a:pt x="668" y="784"/>
                </a:lnTo>
                <a:lnTo>
                  <a:pt x="0" y="0"/>
                </a:lnTo>
                <a:close/>
              </a:path>
            </a:pathLst>
          </a:custGeom>
          <a:solidFill>
            <a:srgbClr val="BBE2E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3795" name="Group 4"/>
          <p:cNvGrpSpPr>
            <a:grpSpLocks/>
          </p:cNvGrpSpPr>
          <p:nvPr/>
        </p:nvGrpSpPr>
        <p:grpSpPr bwMode="auto">
          <a:xfrm>
            <a:off x="1485900" y="1804988"/>
            <a:ext cx="5992813" cy="4540250"/>
            <a:chOff x="1033" y="1031"/>
            <a:chExt cx="3775" cy="2860"/>
          </a:xfrm>
        </p:grpSpPr>
        <p:sp>
          <p:nvSpPr>
            <p:cNvPr id="45072" name="Freeform 5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Text Box 6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 dirty="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 dirty="0">
                <a:ea typeface="MS PGothic" pitchFamily="34" charset="-128"/>
              </a:endParaRPr>
            </a:p>
          </p:txBody>
        </p:sp>
        <p:sp>
          <p:nvSpPr>
            <p:cNvPr id="45074" name="Text Box 7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45075" name="Text Box 8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 dirty="0">
                  <a:ea typeface="MS PGothic" pitchFamily="34" charset="-128"/>
                </a:rPr>
                <a:t>	</a:t>
              </a:r>
              <a:r>
                <a:rPr lang="en-US" sz="1400" dirty="0">
                  <a:ea typeface="MS PGothic" pitchFamily="34" charset="-128"/>
                </a:rPr>
                <a:t>|	</a:t>
              </a:r>
              <a:r>
                <a:rPr lang="en-US" sz="1000" dirty="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 dirty="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45076" name="Text Box 9"/>
            <p:cNvSpPr txBox="1">
              <a:spLocks noChangeArrowheads="1"/>
            </p:cNvSpPr>
            <p:nvPr/>
          </p:nvSpPr>
          <p:spPr bwMode="auto">
            <a:xfrm>
              <a:off x="4582" y="3479"/>
              <a:ext cx="22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45077" name="Text Box 10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2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45078" name="Text Box 11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grpSp>
        <p:nvGrpSpPr>
          <p:cNvPr id="33798" name="Group 14"/>
          <p:cNvGrpSpPr>
            <a:grpSpLocks/>
          </p:cNvGrpSpPr>
          <p:nvPr/>
        </p:nvGrpSpPr>
        <p:grpSpPr bwMode="auto">
          <a:xfrm>
            <a:off x="2403476" y="3114675"/>
            <a:ext cx="1790700" cy="2527300"/>
            <a:chOff x="1592" y="1864"/>
            <a:chExt cx="1128" cy="1592"/>
          </a:xfrm>
        </p:grpSpPr>
        <p:sp>
          <p:nvSpPr>
            <p:cNvPr id="45070" name="Line 15"/>
            <p:cNvSpPr>
              <a:spLocks noChangeShapeType="1"/>
            </p:cNvSpPr>
            <p:nvPr/>
          </p:nvSpPr>
          <p:spPr bwMode="auto">
            <a:xfrm>
              <a:off x="1592" y="1864"/>
              <a:ext cx="673" cy="7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oval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Line 16"/>
            <p:cNvSpPr>
              <a:spLocks noChangeShapeType="1"/>
            </p:cNvSpPr>
            <p:nvPr/>
          </p:nvSpPr>
          <p:spPr bwMode="auto">
            <a:xfrm>
              <a:off x="2249" y="2630"/>
              <a:ext cx="471" cy="82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0" name="Line 21"/>
          <p:cNvSpPr>
            <a:spLocks noChangeShapeType="1"/>
          </p:cNvSpPr>
          <p:nvPr/>
        </p:nvSpPr>
        <p:spPr bwMode="auto">
          <a:xfrm>
            <a:off x="2403476" y="4333875"/>
            <a:ext cx="1066800" cy="13335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008313" y="3887788"/>
            <a:ext cx="3811587" cy="1119187"/>
            <a:chOff x="3008313" y="3887788"/>
            <a:chExt cx="3811903" cy="1119187"/>
          </a:xfrm>
        </p:grpSpPr>
        <p:sp>
          <p:nvSpPr>
            <p:cNvPr id="45068" name="Text Box 18"/>
            <p:cNvSpPr txBox="1">
              <a:spLocks noChangeArrowheads="1"/>
            </p:cNvSpPr>
            <p:nvPr/>
          </p:nvSpPr>
          <p:spPr bwMode="auto">
            <a:xfrm>
              <a:off x="4278313" y="3887788"/>
              <a:ext cx="254190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ea typeface="MS PGothic" pitchFamily="34" charset="-128"/>
                </a:rPr>
                <a:t>$2,100 = $70</a:t>
              </a:r>
              <a:r>
                <a:rPr lang="en-US" i="1">
                  <a:ea typeface="MS PGothic" pitchFamily="34" charset="-128"/>
                </a:rPr>
                <a:t>T</a:t>
              </a:r>
              <a:r>
                <a:rPr lang="en-US">
                  <a:ea typeface="MS PGothic" pitchFamily="34" charset="-128"/>
                </a:rPr>
                <a:t> + $50</a:t>
              </a:r>
              <a:r>
                <a:rPr lang="en-US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45069" name="Line 17"/>
            <p:cNvSpPr>
              <a:spLocks noChangeShapeType="1"/>
            </p:cNvSpPr>
            <p:nvPr/>
          </p:nvSpPr>
          <p:spPr bwMode="auto">
            <a:xfrm flipH="1">
              <a:off x="3008313" y="4092575"/>
              <a:ext cx="1231900" cy="914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11" name="Rectangle 3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Isoprofit Line Solution Method</a:t>
            </a:r>
          </a:p>
        </p:txBody>
      </p:sp>
      <p:sp>
        <p:nvSpPr>
          <p:cNvPr id="3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3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5DF80A0F-3320-4EF4-BB6A-82448E72704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1" name="Line 22"/>
          <p:cNvSpPr>
            <a:spLocks noChangeShapeType="1"/>
          </p:cNvSpPr>
          <p:nvPr/>
        </p:nvSpPr>
        <p:spPr bwMode="auto">
          <a:xfrm flipH="1">
            <a:off x="3530600" y="4856163"/>
            <a:ext cx="1219200" cy="73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4733925" y="4665663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(30, 0)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817563" y="1417638"/>
            <a:ext cx="29098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7.6 – Profit line of $2,100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356394" y="3053000"/>
            <a:ext cx="2086770" cy="977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5-Point Star 5"/>
          <p:cNvSpPr/>
          <p:nvPr/>
        </p:nvSpPr>
        <p:spPr>
          <a:xfrm>
            <a:off x="3372645" y="4264025"/>
            <a:ext cx="112712" cy="133350"/>
          </a:xfrm>
          <a:prstGeom prst="star5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984917" y="2461658"/>
            <a:ext cx="2934204" cy="35663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00" grpId="0" animBg="1"/>
      <p:bldP spid="31" grpId="0" animBg="1"/>
      <p:bldP spid="32" grpId="0"/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reeform 2"/>
          <p:cNvSpPr>
            <a:spLocks/>
          </p:cNvSpPr>
          <p:nvPr/>
        </p:nvSpPr>
        <p:spPr bwMode="auto">
          <a:xfrm>
            <a:off x="2373313" y="3127375"/>
            <a:ext cx="1797050" cy="2540000"/>
          </a:xfrm>
          <a:custGeom>
            <a:avLst/>
            <a:gdLst>
              <a:gd name="T0" fmla="*/ 0 w 1132"/>
              <a:gd name="T1" fmla="*/ 0 h 1600"/>
              <a:gd name="T2" fmla="*/ 0 w 1132"/>
              <a:gd name="T3" fmla="*/ 2147483647 h 1600"/>
              <a:gd name="T4" fmla="*/ 2147483647 w 1132"/>
              <a:gd name="T5" fmla="*/ 2147483647 h 1600"/>
              <a:gd name="T6" fmla="*/ 2147483647 w 1132"/>
              <a:gd name="T7" fmla="*/ 2147483647 h 1600"/>
              <a:gd name="T8" fmla="*/ 0 w 1132"/>
              <a:gd name="T9" fmla="*/ 0 h 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2"/>
              <a:gd name="T16" fmla="*/ 0 h 1600"/>
              <a:gd name="T17" fmla="*/ 1132 w 1132"/>
              <a:gd name="T18" fmla="*/ 1600 h 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2" h="1600">
                <a:moveTo>
                  <a:pt x="0" y="0"/>
                </a:moveTo>
                <a:lnTo>
                  <a:pt x="0" y="1600"/>
                </a:lnTo>
                <a:lnTo>
                  <a:pt x="1132" y="1600"/>
                </a:lnTo>
                <a:lnTo>
                  <a:pt x="668" y="784"/>
                </a:lnTo>
                <a:lnTo>
                  <a:pt x="0" y="0"/>
                </a:lnTo>
                <a:close/>
              </a:path>
            </a:pathLst>
          </a:custGeom>
          <a:solidFill>
            <a:srgbClr val="BBE2E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6082" name="Group 4"/>
          <p:cNvGrpSpPr>
            <a:grpSpLocks/>
          </p:cNvGrpSpPr>
          <p:nvPr/>
        </p:nvGrpSpPr>
        <p:grpSpPr bwMode="auto">
          <a:xfrm>
            <a:off x="1485900" y="1804988"/>
            <a:ext cx="5992813" cy="4540250"/>
            <a:chOff x="1033" y="1031"/>
            <a:chExt cx="3775" cy="2860"/>
          </a:xfrm>
        </p:grpSpPr>
        <p:sp>
          <p:nvSpPr>
            <p:cNvPr id="46102" name="Freeform 5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Text Box 6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46104" name="Text Box 7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46105" name="Text Box 8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</a:t>
              </a:r>
              <a:r>
                <a:rPr lang="en-US" sz="100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46106" name="Text Box 9"/>
            <p:cNvSpPr txBox="1">
              <a:spLocks noChangeArrowheads="1"/>
            </p:cNvSpPr>
            <p:nvPr/>
          </p:nvSpPr>
          <p:spPr bwMode="auto">
            <a:xfrm>
              <a:off x="4582" y="3479"/>
              <a:ext cx="22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46107" name="Text Box 10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2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46108" name="Text Box 11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649288" y="1263650"/>
            <a:ext cx="2898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ea typeface="MS PGothic" pitchFamily="34" charset="-128"/>
              </a:rPr>
              <a:t>FIGURE 7.7 – Four Isoprofit Lines </a:t>
            </a:r>
          </a:p>
        </p:txBody>
      </p:sp>
      <p:grpSp>
        <p:nvGrpSpPr>
          <p:cNvPr id="46084" name="Group 14"/>
          <p:cNvGrpSpPr>
            <a:grpSpLocks/>
          </p:cNvGrpSpPr>
          <p:nvPr/>
        </p:nvGrpSpPr>
        <p:grpSpPr bwMode="auto">
          <a:xfrm>
            <a:off x="2373313" y="3127375"/>
            <a:ext cx="1790700" cy="2527300"/>
            <a:chOff x="1592" y="1864"/>
            <a:chExt cx="1128" cy="1592"/>
          </a:xfrm>
        </p:grpSpPr>
        <p:sp>
          <p:nvSpPr>
            <p:cNvPr id="46100" name="Line 15"/>
            <p:cNvSpPr>
              <a:spLocks noChangeShapeType="1"/>
            </p:cNvSpPr>
            <p:nvPr/>
          </p:nvSpPr>
          <p:spPr bwMode="auto">
            <a:xfrm>
              <a:off x="1592" y="1864"/>
              <a:ext cx="673" cy="7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oval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1" name="Line 16"/>
            <p:cNvSpPr>
              <a:spLocks noChangeShapeType="1"/>
            </p:cNvSpPr>
            <p:nvPr/>
          </p:nvSpPr>
          <p:spPr bwMode="auto">
            <a:xfrm>
              <a:off x="2249" y="2630"/>
              <a:ext cx="471" cy="82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85" name="Text Box 18"/>
          <p:cNvSpPr txBox="1">
            <a:spLocks noChangeArrowheads="1"/>
          </p:cNvSpPr>
          <p:nvPr/>
        </p:nvSpPr>
        <p:spPr bwMode="auto">
          <a:xfrm>
            <a:off x="4278313" y="3887788"/>
            <a:ext cx="2541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$2,100 = $70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+ $50</a:t>
            </a:r>
            <a:r>
              <a:rPr lang="en-US" i="1">
                <a:ea typeface="MS PGothic" pitchFamily="34" charset="-128"/>
              </a:rPr>
              <a:t>C</a:t>
            </a:r>
          </a:p>
        </p:txBody>
      </p:sp>
      <p:sp>
        <p:nvSpPr>
          <p:cNvPr id="46086" name="Line 21"/>
          <p:cNvSpPr>
            <a:spLocks noChangeShapeType="1"/>
          </p:cNvSpPr>
          <p:nvPr/>
        </p:nvSpPr>
        <p:spPr bwMode="auto">
          <a:xfrm>
            <a:off x="2381251" y="4321175"/>
            <a:ext cx="1066800" cy="13335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4887" name="Line 23"/>
          <p:cNvSpPr>
            <a:spLocks noChangeShapeType="1"/>
          </p:cNvSpPr>
          <p:nvPr/>
        </p:nvSpPr>
        <p:spPr bwMode="auto">
          <a:xfrm>
            <a:off x="2366963" y="3863975"/>
            <a:ext cx="1428750" cy="17907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4888" name="Line 24"/>
          <p:cNvSpPr>
            <a:spLocks noChangeShapeType="1"/>
          </p:cNvSpPr>
          <p:nvPr/>
        </p:nvSpPr>
        <p:spPr bwMode="auto">
          <a:xfrm>
            <a:off x="2363788" y="3392488"/>
            <a:ext cx="1800225" cy="2262187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4889" name="Line 25"/>
          <p:cNvSpPr>
            <a:spLocks noChangeShapeType="1"/>
          </p:cNvSpPr>
          <p:nvPr/>
        </p:nvSpPr>
        <p:spPr bwMode="auto">
          <a:xfrm>
            <a:off x="2398713" y="2955926"/>
            <a:ext cx="2139950" cy="2735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090" name="Line 17"/>
          <p:cNvSpPr>
            <a:spLocks noChangeShapeType="1"/>
          </p:cNvSpPr>
          <p:nvPr/>
        </p:nvSpPr>
        <p:spPr bwMode="auto">
          <a:xfrm flipH="1">
            <a:off x="3008313" y="4092575"/>
            <a:ext cx="12319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890" name="Text Box 26"/>
          <p:cNvSpPr txBox="1">
            <a:spLocks noChangeArrowheads="1"/>
          </p:cNvSpPr>
          <p:nvPr/>
        </p:nvSpPr>
        <p:spPr bwMode="auto">
          <a:xfrm>
            <a:off x="4176713" y="3303588"/>
            <a:ext cx="2541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$2,800 = $70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+ $50</a:t>
            </a:r>
            <a:r>
              <a:rPr lang="en-US" i="1">
                <a:ea typeface="MS PGothic" pitchFamily="34" charset="-128"/>
              </a:rPr>
              <a:t>C</a:t>
            </a:r>
          </a:p>
        </p:txBody>
      </p:sp>
      <p:sp>
        <p:nvSpPr>
          <p:cNvPr id="164891" name="Line 27"/>
          <p:cNvSpPr>
            <a:spLocks noChangeShapeType="1"/>
          </p:cNvSpPr>
          <p:nvPr/>
        </p:nvSpPr>
        <p:spPr bwMode="auto">
          <a:xfrm flipH="1">
            <a:off x="2906713" y="3508375"/>
            <a:ext cx="12319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892" name="Text Box 28"/>
          <p:cNvSpPr txBox="1">
            <a:spLocks noChangeArrowheads="1"/>
          </p:cNvSpPr>
          <p:nvPr/>
        </p:nvSpPr>
        <p:spPr bwMode="auto">
          <a:xfrm>
            <a:off x="4062413" y="2706688"/>
            <a:ext cx="2541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$3,500 = $70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+ $50</a:t>
            </a:r>
            <a:r>
              <a:rPr lang="en-US" i="1">
                <a:ea typeface="MS PGothic" pitchFamily="34" charset="-128"/>
              </a:rPr>
              <a:t>C</a:t>
            </a:r>
          </a:p>
        </p:txBody>
      </p:sp>
      <p:sp>
        <p:nvSpPr>
          <p:cNvPr id="164893" name="Line 29"/>
          <p:cNvSpPr>
            <a:spLocks noChangeShapeType="1"/>
          </p:cNvSpPr>
          <p:nvPr/>
        </p:nvSpPr>
        <p:spPr bwMode="auto">
          <a:xfrm flipH="1">
            <a:off x="2792413" y="2911475"/>
            <a:ext cx="12319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894" name="Text Box 30"/>
          <p:cNvSpPr txBox="1">
            <a:spLocks noChangeArrowheads="1"/>
          </p:cNvSpPr>
          <p:nvPr/>
        </p:nvSpPr>
        <p:spPr bwMode="auto">
          <a:xfrm>
            <a:off x="4811713" y="4484688"/>
            <a:ext cx="2541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$4,200 = $70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+ $50</a:t>
            </a:r>
            <a:r>
              <a:rPr lang="en-US" i="1">
                <a:ea typeface="MS PGothic" pitchFamily="34" charset="-128"/>
              </a:rPr>
              <a:t>C</a:t>
            </a:r>
          </a:p>
        </p:txBody>
      </p:sp>
      <p:sp>
        <p:nvSpPr>
          <p:cNvPr id="164895" name="Line 31"/>
          <p:cNvSpPr>
            <a:spLocks noChangeShapeType="1"/>
          </p:cNvSpPr>
          <p:nvPr/>
        </p:nvSpPr>
        <p:spPr bwMode="auto">
          <a:xfrm flipH="1">
            <a:off x="4198938" y="4689475"/>
            <a:ext cx="574675" cy="433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11" name="Rectangle 3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Isoprofit Line Solution Method</a:t>
            </a:r>
          </a:p>
        </p:txBody>
      </p:sp>
      <p:sp>
        <p:nvSpPr>
          <p:cNvPr id="28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29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E0E92C91-2F5D-4912-AC72-D32CFF1660AA}" type="slidenum">
              <a:rPr lang="en-US"/>
              <a:pPr>
                <a:defRPr/>
              </a:pPr>
              <a:t>27</a:t>
            </a:fld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2340693" y="3081249"/>
            <a:ext cx="3427566" cy="23151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6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16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6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6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164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6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6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16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6" grpId="0"/>
      <p:bldP spid="164887" grpId="0" animBg="1"/>
      <p:bldP spid="164888" grpId="0" animBg="1"/>
      <p:bldP spid="164889" grpId="0" animBg="1"/>
      <p:bldP spid="164890" grpId="0"/>
      <p:bldP spid="164891" grpId="0" animBg="1"/>
      <p:bldP spid="164892" grpId="0"/>
      <p:bldP spid="164893" grpId="0" animBg="1"/>
      <p:bldP spid="164894" grpId="0"/>
      <p:bldP spid="16489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reeform 2"/>
          <p:cNvSpPr>
            <a:spLocks/>
          </p:cNvSpPr>
          <p:nvPr/>
        </p:nvSpPr>
        <p:spPr bwMode="auto">
          <a:xfrm>
            <a:off x="2373313" y="3127375"/>
            <a:ext cx="1797050" cy="2540000"/>
          </a:xfrm>
          <a:custGeom>
            <a:avLst/>
            <a:gdLst>
              <a:gd name="T0" fmla="*/ 0 w 1132"/>
              <a:gd name="T1" fmla="*/ 0 h 1600"/>
              <a:gd name="T2" fmla="*/ 0 w 1132"/>
              <a:gd name="T3" fmla="*/ 2147483647 h 1600"/>
              <a:gd name="T4" fmla="*/ 2147483647 w 1132"/>
              <a:gd name="T5" fmla="*/ 2147483647 h 1600"/>
              <a:gd name="T6" fmla="*/ 2147483647 w 1132"/>
              <a:gd name="T7" fmla="*/ 2147483647 h 1600"/>
              <a:gd name="T8" fmla="*/ 0 w 1132"/>
              <a:gd name="T9" fmla="*/ 0 h 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2"/>
              <a:gd name="T16" fmla="*/ 0 h 1600"/>
              <a:gd name="T17" fmla="*/ 1132 w 1132"/>
              <a:gd name="T18" fmla="*/ 1600 h 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2" h="1600">
                <a:moveTo>
                  <a:pt x="0" y="0"/>
                </a:moveTo>
                <a:lnTo>
                  <a:pt x="0" y="1600"/>
                </a:lnTo>
                <a:lnTo>
                  <a:pt x="1132" y="1600"/>
                </a:lnTo>
                <a:lnTo>
                  <a:pt x="668" y="784"/>
                </a:lnTo>
                <a:lnTo>
                  <a:pt x="0" y="0"/>
                </a:lnTo>
                <a:close/>
              </a:path>
            </a:pathLst>
          </a:custGeom>
          <a:solidFill>
            <a:srgbClr val="BBE2E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7106" name="Group 4"/>
          <p:cNvGrpSpPr>
            <a:grpSpLocks/>
          </p:cNvGrpSpPr>
          <p:nvPr/>
        </p:nvGrpSpPr>
        <p:grpSpPr bwMode="auto">
          <a:xfrm>
            <a:off x="1485900" y="1804988"/>
            <a:ext cx="5992813" cy="4540250"/>
            <a:chOff x="1033" y="1031"/>
            <a:chExt cx="3775" cy="2860"/>
          </a:xfrm>
        </p:grpSpPr>
        <p:sp>
          <p:nvSpPr>
            <p:cNvPr id="47123" name="Freeform 5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Text Box 6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47125" name="Text Box 7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47126" name="Text Box 8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</a:t>
              </a:r>
              <a:r>
                <a:rPr lang="en-US" sz="1000">
                  <a:ea typeface="MS PGothic" pitchFamily="34" charset="-128"/>
                </a:rPr>
                <a:t>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47127" name="Text Box 9"/>
            <p:cNvSpPr txBox="1">
              <a:spLocks noChangeArrowheads="1"/>
            </p:cNvSpPr>
            <p:nvPr/>
          </p:nvSpPr>
          <p:spPr bwMode="auto">
            <a:xfrm>
              <a:off x="4582" y="3479"/>
              <a:ext cx="22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47128" name="Text Box 10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2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47129" name="Text Box 11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649288" y="1263650"/>
            <a:ext cx="267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7.8 – Optimal Solution</a:t>
            </a:r>
          </a:p>
        </p:txBody>
      </p:sp>
      <p:grpSp>
        <p:nvGrpSpPr>
          <p:cNvPr id="47108" name="Group 14"/>
          <p:cNvGrpSpPr>
            <a:grpSpLocks/>
          </p:cNvGrpSpPr>
          <p:nvPr/>
        </p:nvGrpSpPr>
        <p:grpSpPr bwMode="auto">
          <a:xfrm>
            <a:off x="2373313" y="3127375"/>
            <a:ext cx="1790700" cy="2527300"/>
            <a:chOff x="1592" y="1864"/>
            <a:chExt cx="1128" cy="1592"/>
          </a:xfrm>
        </p:grpSpPr>
        <p:sp>
          <p:nvSpPr>
            <p:cNvPr id="47121" name="Line 15"/>
            <p:cNvSpPr>
              <a:spLocks noChangeShapeType="1"/>
            </p:cNvSpPr>
            <p:nvPr/>
          </p:nvSpPr>
          <p:spPr bwMode="auto">
            <a:xfrm>
              <a:off x="1592" y="1864"/>
              <a:ext cx="673" cy="7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oval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2" name="Line 16"/>
            <p:cNvSpPr>
              <a:spLocks noChangeShapeType="1"/>
            </p:cNvSpPr>
            <p:nvPr/>
          </p:nvSpPr>
          <p:spPr bwMode="auto">
            <a:xfrm>
              <a:off x="2249" y="2630"/>
              <a:ext cx="471" cy="82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none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894" name="Text Box 30"/>
          <p:cNvSpPr txBox="1">
            <a:spLocks noChangeArrowheads="1"/>
          </p:cNvSpPr>
          <p:nvPr/>
        </p:nvSpPr>
        <p:spPr bwMode="auto">
          <a:xfrm>
            <a:off x="4811713" y="4484688"/>
            <a:ext cx="25384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$4,100 = $70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+ $50</a:t>
            </a:r>
            <a:r>
              <a:rPr lang="en-US" i="1">
                <a:ea typeface="MS PGothic" pitchFamily="34" charset="-128"/>
              </a:rPr>
              <a:t>C</a:t>
            </a:r>
          </a:p>
        </p:txBody>
      </p:sp>
      <p:sp>
        <p:nvSpPr>
          <p:cNvPr id="164895" name="Line 31"/>
          <p:cNvSpPr>
            <a:spLocks noChangeShapeType="1"/>
          </p:cNvSpPr>
          <p:nvPr/>
        </p:nvSpPr>
        <p:spPr bwMode="auto">
          <a:xfrm flipH="1">
            <a:off x="4198938" y="4689475"/>
            <a:ext cx="574675" cy="433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11" name="Rectangle 3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Isoprofit Line Solution Method</a:t>
            </a:r>
          </a:p>
        </p:txBody>
      </p:sp>
      <p:sp>
        <p:nvSpPr>
          <p:cNvPr id="3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3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0EAA6303-B229-43D4-A141-11061C70C3C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4184650" y="3575050"/>
            <a:ext cx="2468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Optimal Solution Point</a:t>
            </a:r>
          </a:p>
          <a:p>
            <a:r>
              <a:rPr lang="en-US">
                <a:ea typeface="MS PGothic" pitchFamily="34" charset="-128"/>
              </a:rPr>
              <a:t>(</a:t>
            </a:r>
            <a:r>
              <a:rPr lang="en-US" i="1">
                <a:ea typeface="MS PGothic" pitchFamily="34" charset="-128"/>
              </a:rPr>
              <a:t>T</a:t>
            </a:r>
            <a:r>
              <a:rPr lang="en-US">
                <a:ea typeface="MS PGothic" pitchFamily="34" charset="-128"/>
              </a:rPr>
              <a:t> = 30, </a:t>
            </a:r>
            <a:r>
              <a:rPr lang="en-US" i="1">
                <a:ea typeface="MS PGothic" pitchFamily="34" charset="-128"/>
              </a:rPr>
              <a:t>C</a:t>
            </a:r>
            <a:r>
              <a:rPr lang="en-US">
                <a:ea typeface="MS PGothic" pitchFamily="34" charset="-128"/>
              </a:rPr>
              <a:t> = 40)</a:t>
            </a:r>
            <a:endParaRPr lang="en-US" i="1">
              <a:ea typeface="MS PGothic" pitchFamily="34" charset="-128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3533775" y="3781425"/>
            <a:ext cx="68580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3854450" y="3040063"/>
            <a:ext cx="2347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MS PGothic" pitchFamily="34" charset="-128"/>
              </a:rPr>
              <a:t>Maximum Profit Line</a:t>
            </a:r>
            <a:endParaRPr lang="en-US" i="1">
              <a:ea typeface="MS PGothic" pitchFamily="34" charset="-128"/>
            </a:endParaRPr>
          </a:p>
        </p:txBody>
      </p:sp>
      <p:sp>
        <p:nvSpPr>
          <p:cNvPr id="31" name="Line 26"/>
          <p:cNvSpPr>
            <a:spLocks noChangeShapeType="1"/>
          </p:cNvSpPr>
          <p:nvPr/>
        </p:nvSpPr>
        <p:spPr bwMode="auto">
          <a:xfrm flipH="1">
            <a:off x="3079750" y="3219450"/>
            <a:ext cx="787400" cy="58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2382838" y="3024188"/>
            <a:ext cx="2081212" cy="2638425"/>
            <a:chOff x="1593" y="1794"/>
            <a:chExt cx="1311" cy="1662"/>
          </a:xfrm>
        </p:grpSpPr>
        <p:sp>
          <p:nvSpPr>
            <p:cNvPr id="47119" name="Line 21"/>
            <p:cNvSpPr>
              <a:spLocks noChangeShapeType="1"/>
            </p:cNvSpPr>
            <p:nvPr/>
          </p:nvSpPr>
          <p:spPr bwMode="auto">
            <a:xfrm>
              <a:off x="1593" y="1794"/>
              <a:ext cx="1311" cy="166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0" name="Oval 29"/>
            <p:cNvSpPr>
              <a:spLocks noChangeArrowheads="1"/>
            </p:cNvSpPr>
            <p:nvPr/>
          </p:nvSpPr>
          <p:spPr bwMode="auto">
            <a:xfrm>
              <a:off x="2204" y="2568"/>
              <a:ext cx="80" cy="8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5-Point Star 1"/>
          <p:cNvSpPr/>
          <p:nvPr/>
        </p:nvSpPr>
        <p:spPr>
          <a:xfrm>
            <a:off x="3306030" y="4193931"/>
            <a:ext cx="184639" cy="263769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6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16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6" grpId="0"/>
      <p:bldP spid="164894" grpId="0"/>
      <p:bldP spid="164895" grpId="0" animBg="1"/>
      <p:bldP spid="28" grpId="0"/>
      <p:bldP spid="29" grpId="0" animBg="1"/>
      <p:bldP spid="30" grpId="0"/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Corner Point Solution Method</a:t>
            </a:r>
          </a:p>
        </p:txBody>
      </p:sp>
      <p:sp>
        <p:nvSpPr>
          <p:cNvPr id="481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The </a:t>
            </a:r>
            <a:r>
              <a:rPr lang="en-US" b="1" smtClean="0">
                <a:latin typeface="Arial" charset="0"/>
                <a:cs typeface="Arial" charset="0"/>
              </a:rPr>
              <a:t>corner point method </a:t>
            </a:r>
            <a:r>
              <a:rPr lang="en-US" smtClean="0">
                <a:latin typeface="Arial" charset="0"/>
                <a:cs typeface="Arial" charset="0"/>
              </a:rPr>
              <a:t>for solving LP problems</a:t>
            </a:r>
          </a:p>
          <a:p>
            <a:r>
              <a:rPr lang="en-US" smtClean="0">
                <a:latin typeface="Arial" charset="0"/>
                <a:cs typeface="Arial" charset="0"/>
              </a:rPr>
              <a:t>Look at the profit at every corner point of the feasible region</a:t>
            </a:r>
          </a:p>
          <a:p>
            <a:r>
              <a:rPr lang="en-US" smtClean="0">
                <a:latin typeface="Arial" charset="0"/>
                <a:cs typeface="Arial" charset="0"/>
              </a:rPr>
              <a:t>Mathematical theory is that an optimal solution must lie at one of the </a:t>
            </a:r>
            <a:r>
              <a:rPr lang="en-US" b="1" smtClean="0">
                <a:latin typeface="Arial" charset="0"/>
                <a:cs typeface="Arial" charset="0"/>
              </a:rPr>
              <a:t>corner points </a:t>
            </a:r>
            <a:r>
              <a:rPr lang="en-US" smtClean="0">
                <a:latin typeface="Arial" charset="0"/>
                <a:cs typeface="Arial" charset="0"/>
              </a:rPr>
              <a:t>or </a:t>
            </a:r>
            <a:r>
              <a:rPr lang="en-US" b="1" smtClean="0">
                <a:latin typeface="Arial" charset="0"/>
                <a:cs typeface="Arial" charset="0"/>
              </a:rPr>
              <a:t>extreme points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0931D19D-156F-4279-90F3-E9AA62704183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 lIns="90488" tIns="44450" rIns="90488" bIns="44450" anchor="t"/>
          <a:lstStyle/>
          <a:p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Requirements of a </a:t>
            </a:r>
            <a:b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</a:br>
            <a:r>
              <a:rPr lang="en-US" sz="4000" smtClean="0">
                <a:latin typeface="Arial" charset="0"/>
                <a:ea typeface="MS PGothic" pitchFamily="34" charset="-128"/>
                <a:cs typeface="Arial" charset="0"/>
              </a:rPr>
              <a:t>Linear Programming Problem</a:t>
            </a:r>
          </a:p>
        </p:txBody>
      </p:sp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673100" y="1828800"/>
            <a:ext cx="7823200" cy="44069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Four properties in common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Seek to </a:t>
            </a:r>
            <a:r>
              <a:rPr lang="en-US" i="1" smtClean="0">
                <a:latin typeface="Arial" charset="0"/>
                <a:cs typeface="Arial" charset="0"/>
              </a:rPr>
              <a:t>maximize</a:t>
            </a:r>
            <a:r>
              <a:rPr lang="en-US" smtClean="0">
                <a:latin typeface="Arial" charset="0"/>
                <a:cs typeface="Arial" charset="0"/>
              </a:rPr>
              <a:t> or </a:t>
            </a:r>
            <a:r>
              <a:rPr lang="en-US" i="1" smtClean="0">
                <a:latin typeface="Arial" charset="0"/>
                <a:cs typeface="Arial" charset="0"/>
              </a:rPr>
              <a:t>minimize</a:t>
            </a:r>
            <a:r>
              <a:rPr lang="en-US" smtClean="0">
                <a:latin typeface="Arial" charset="0"/>
                <a:cs typeface="Arial" charset="0"/>
              </a:rPr>
              <a:t> some quantity (the </a:t>
            </a:r>
            <a:r>
              <a:rPr lang="en-US" b="1" smtClean="0">
                <a:latin typeface="Arial" charset="0"/>
                <a:cs typeface="Arial" charset="0"/>
              </a:rPr>
              <a:t>objective function</a:t>
            </a:r>
            <a:r>
              <a:rPr lang="en-US" smtClean="0">
                <a:latin typeface="Arial" charset="0"/>
                <a:cs typeface="Arial" charset="0"/>
              </a:rPr>
              <a:t>)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Restrictions or </a:t>
            </a:r>
            <a:r>
              <a:rPr lang="en-US" b="1" smtClean="0">
                <a:latin typeface="Arial" charset="0"/>
                <a:cs typeface="Arial" charset="0"/>
              </a:rPr>
              <a:t>constraints</a:t>
            </a:r>
            <a:r>
              <a:rPr lang="en-US" smtClean="0">
                <a:latin typeface="Arial" charset="0"/>
                <a:cs typeface="Arial" charset="0"/>
              </a:rPr>
              <a:t> are present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Alternative courses of action are available</a:t>
            </a:r>
          </a:p>
          <a:p>
            <a:pPr lvl="1"/>
            <a:r>
              <a:rPr lang="en-US" i="1" smtClean="0">
                <a:latin typeface="Arial" charset="0"/>
                <a:cs typeface="Arial" charset="0"/>
              </a:rPr>
              <a:t>Linear</a:t>
            </a:r>
            <a:r>
              <a:rPr lang="en-US" smtClean="0">
                <a:latin typeface="Arial" charset="0"/>
                <a:cs typeface="Arial" charset="0"/>
              </a:rPr>
              <a:t> equations or inequalities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81C55B60-7F88-495B-AA39-0190F9B2C3B8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Freeform 2"/>
          <p:cNvSpPr>
            <a:spLocks/>
          </p:cNvSpPr>
          <p:nvPr/>
        </p:nvSpPr>
        <p:spPr bwMode="auto">
          <a:xfrm>
            <a:off x="2489200" y="3017838"/>
            <a:ext cx="1797050" cy="2540000"/>
          </a:xfrm>
          <a:custGeom>
            <a:avLst/>
            <a:gdLst>
              <a:gd name="T0" fmla="*/ 0 w 1132"/>
              <a:gd name="T1" fmla="*/ 0 h 1600"/>
              <a:gd name="T2" fmla="*/ 0 w 1132"/>
              <a:gd name="T3" fmla="*/ 2147483647 h 1600"/>
              <a:gd name="T4" fmla="*/ 2147483647 w 1132"/>
              <a:gd name="T5" fmla="*/ 2147483647 h 1600"/>
              <a:gd name="T6" fmla="*/ 2147483647 w 1132"/>
              <a:gd name="T7" fmla="*/ 2147483647 h 1600"/>
              <a:gd name="T8" fmla="*/ 0 w 1132"/>
              <a:gd name="T9" fmla="*/ 0 h 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2"/>
              <a:gd name="T16" fmla="*/ 0 h 1600"/>
              <a:gd name="T17" fmla="*/ 1132 w 1132"/>
              <a:gd name="T18" fmla="*/ 1600 h 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2" h="1600">
                <a:moveTo>
                  <a:pt x="0" y="0"/>
                </a:moveTo>
                <a:lnTo>
                  <a:pt x="0" y="1600"/>
                </a:lnTo>
                <a:lnTo>
                  <a:pt x="1132" y="1600"/>
                </a:lnTo>
                <a:lnTo>
                  <a:pt x="668" y="784"/>
                </a:lnTo>
                <a:lnTo>
                  <a:pt x="0" y="0"/>
                </a:lnTo>
                <a:close/>
              </a:path>
            </a:pathLst>
          </a:custGeom>
          <a:solidFill>
            <a:srgbClr val="BBE2E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7940" name="Group 4"/>
          <p:cNvGrpSpPr>
            <a:grpSpLocks/>
          </p:cNvGrpSpPr>
          <p:nvPr/>
        </p:nvGrpSpPr>
        <p:grpSpPr bwMode="auto">
          <a:xfrm>
            <a:off x="1601788" y="1695450"/>
            <a:ext cx="5995987" cy="4540250"/>
            <a:chOff x="1033" y="1031"/>
            <a:chExt cx="3777" cy="2860"/>
          </a:xfrm>
        </p:grpSpPr>
        <p:sp>
          <p:nvSpPr>
            <p:cNvPr id="49174" name="Freeform 5"/>
            <p:cNvSpPr>
              <a:spLocks/>
            </p:cNvSpPr>
            <p:nvPr/>
          </p:nvSpPr>
          <p:spPr bwMode="auto">
            <a:xfrm>
              <a:off x="1592" y="1096"/>
              <a:ext cx="3160" cy="2368"/>
            </a:xfrm>
            <a:custGeom>
              <a:avLst/>
              <a:gdLst>
                <a:gd name="T0" fmla="*/ 0 w 2768"/>
                <a:gd name="T1" fmla="*/ 0 h 2368"/>
                <a:gd name="T2" fmla="*/ 0 w 2768"/>
                <a:gd name="T3" fmla="*/ 2368 h 2368"/>
                <a:gd name="T4" fmla="*/ 5368 w 2768"/>
                <a:gd name="T5" fmla="*/ 2368 h 2368"/>
                <a:gd name="T6" fmla="*/ 0 60000 65536"/>
                <a:gd name="T7" fmla="*/ 0 60000 65536"/>
                <a:gd name="T8" fmla="*/ 0 60000 65536"/>
                <a:gd name="T9" fmla="*/ 0 w 2768"/>
                <a:gd name="T10" fmla="*/ 0 h 2368"/>
                <a:gd name="T11" fmla="*/ 2768 w 2768"/>
                <a:gd name="T12" fmla="*/ 2368 h 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8" h="2368">
                  <a:moveTo>
                    <a:pt x="0" y="0"/>
                  </a:moveTo>
                  <a:lnTo>
                    <a:pt x="0" y="2368"/>
                  </a:lnTo>
                  <a:lnTo>
                    <a:pt x="2768" y="236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Text Box 6"/>
            <p:cNvSpPr txBox="1">
              <a:spLocks noChangeArrowheads="1"/>
            </p:cNvSpPr>
            <p:nvPr/>
          </p:nvSpPr>
          <p:spPr bwMode="auto">
            <a:xfrm>
              <a:off x="1033" y="1328"/>
              <a:ext cx="690" cy="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100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80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60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40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20 –</a:t>
              </a:r>
            </a:p>
            <a:p>
              <a:pPr algn="r">
                <a:lnSpc>
                  <a:spcPct val="130000"/>
                </a:lnSpc>
              </a:pPr>
              <a:r>
                <a:rPr lang="en-US" sz="1600">
                  <a:ea typeface="MS PGothic" pitchFamily="34" charset="-128"/>
                </a:rPr>
                <a:t>–</a:t>
              </a:r>
            </a:p>
            <a:p>
              <a:pPr algn="r">
                <a:lnSpc>
                  <a:spcPct val="130000"/>
                </a:lnSpc>
              </a:pPr>
              <a:endParaRPr lang="en-US" sz="1600">
                <a:ea typeface="MS PGothic" pitchFamily="34" charset="-128"/>
              </a:endParaRPr>
            </a:p>
          </p:txBody>
        </p:sp>
        <p:sp>
          <p:nvSpPr>
            <p:cNvPr id="49176" name="Text Box 7"/>
            <p:cNvSpPr txBox="1">
              <a:spLocks noChangeArrowheads="1"/>
            </p:cNvSpPr>
            <p:nvPr/>
          </p:nvSpPr>
          <p:spPr bwMode="auto">
            <a:xfrm>
              <a:off x="1366" y="1031"/>
              <a:ext cx="24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C</a:t>
              </a:r>
            </a:p>
          </p:txBody>
        </p:sp>
        <p:sp>
          <p:nvSpPr>
            <p:cNvPr id="49177" name="Text Box 8"/>
            <p:cNvSpPr txBox="1">
              <a:spLocks noChangeArrowheads="1"/>
            </p:cNvSpPr>
            <p:nvPr/>
          </p:nvSpPr>
          <p:spPr bwMode="auto">
            <a:xfrm>
              <a:off x="1310" y="3289"/>
              <a:ext cx="284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</a:t>
              </a:r>
              <a:r>
                <a:rPr lang="en-US" sz="1400">
                  <a:ea typeface="MS PGothic" pitchFamily="34" charset="-128"/>
                </a:rPr>
                <a:t>|	|	|	|	|	|	|	|	|	|	|	|</a:t>
              </a:r>
            </a:p>
            <a:p>
              <a:pPr>
                <a:lnSpc>
                  <a:spcPct val="110000"/>
                </a:lnSpc>
                <a:tabLst>
                  <a:tab pos="355600" algn="ctr"/>
                  <a:tab pos="723900" algn="ctr"/>
                  <a:tab pos="1079500" algn="ctr"/>
                  <a:tab pos="1435100" algn="ctr"/>
                  <a:tab pos="1790700" algn="ctr"/>
                  <a:tab pos="2159000" algn="ctr"/>
                  <a:tab pos="2514600" algn="ctr"/>
                  <a:tab pos="2870200" algn="ctr"/>
                  <a:tab pos="3225800" algn="ctr"/>
                  <a:tab pos="3594100" algn="ctr"/>
                  <a:tab pos="3949700" algn="ctr"/>
                  <a:tab pos="4305300" algn="ctr"/>
                </a:tabLst>
              </a:pPr>
              <a:r>
                <a:rPr lang="en-US" sz="1600">
                  <a:ea typeface="MS PGothic" pitchFamily="34" charset="-128"/>
                </a:rPr>
                <a:t>	0		20		40		60		80		100</a:t>
              </a:r>
            </a:p>
          </p:txBody>
        </p:sp>
        <p:sp>
          <p:nvSpPr>
            <p:cNvPr id="49178" name="Text Box 9"/>
            <p:cNvSpPr txBox="1">
              <a:spLocks noChangeArrowheads="1"/>
            </p:cNvSpPr>
            <p:nvPr/>
          </p:nvSpPr>
          <p:spPr bwMode="auto">
            <a:xfrm>
              <a:off x="4582" y="3479"/>
              <a:ext cx="22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>
                  <a:ea typeface="MS PGothic" pitchFamily="34" charset="-128"/>
                </a:rPr>
                <a:t>T</a:t>
              </a:r>
            </a:p>
          </p:txBody>
        </p:sp>
        <p:sp>
          <p:nvSpPr>
            <p:cNvPr id="49179" name="Text Box 10"/>
            <p:cNvSpPr txBox="1">
              <a:spLocks noChangeArrowheads="1"/>
            </p:cNvSpPr>
            <p:nvPr/>
          </p:nvSpPr>
          <p:spPr bwMode="auto">
            <a:xfrm rot="-5400000">
              <a:off x="596" y="2205"/>
              <a:ext cx="112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Chairs</a:t>
              </a:r>
            </a:p>
          </p:txBody>
        </p:sp>
        <p:sp>
          <p:nvSpPr>
            <p:cNvPr id="49180" name="Text Box 11"/>
            <p:cNvSpPr txBox="1">
              <a:spLocks noChangeArrowheads="1"/>
            </p:cNvSpPr>
            <p:nvPr/>
          </p:nvSpPr>
          <p:spPr bwMode="auto">
            <a:xfrm>
              <a:off x="2358" y="3678"/>
              <a:ext cx="112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ea typeface="MS PGothic" pitchFamily="34" charset="-128"/>
                </a:rPr>
                <a:t>Number of Tables</a:t>
              </a:r>
            </a:p>
          </p:txBody>
        </p:sp>
      </p:grpSp>
      <p:sp>
        <p:nvSpPr>
          <p:cNvPr id="167948" name="Text Box 12"/>
          <p:cNvSpPr txBox="1">
            <a:spLocks noChangeArrowheads="1"/>
          </p:cNvSpPr>
          <p:nvPr/>
        </p:nvSpPr>
        <p:spPr bwMode="auto">
          <a:xfrm>
            <a:off x="631825" y="1260475"/>
            <a:ext cx="472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FIGURE 7.9 – Four Corner Points of the Feasible Region</a:t>
            </a:r>
          </a:p>
        </p:txBody>
      </p:sp>
      <p:sp>
        <p:nvSpPr>
          <p:cNvPr id="4915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Corner Point Solution Method</a:t>
            </a:r>
          </a:p>
        </p:txBody>
      </p:sp>
      <p:sp>
        <p:nvSpPr>
          <p:cNvPr id="41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42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0F6A44A2-5E68-486E-A5E3-BD289968F87E}" type="slidenum">
              <a:rPr lang="en-US"/>
              <a:pPr>
                <a:defRPr/>
              </a:pPr>
              <a:t>30</a:t>
            </a:fld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25700" y="2947988"/>
            <a:ext cx="1927225" cy="2674620"/>
            <a:chOff x="2425700" y="2947988"/>
            <a:chExt cx="1927226" cy="2674620"/>
          </a:xfrm>
        </p:grpSpPr>
        <p:grpSp>
          <p:nvGrpSpPr>
            <p:cNvPr id="49165" name="Group 1"/>
            <p:cNvGrpSpPr>
              <a:grpSpLocks/>
            </p:cNvGrpSpPr>
            <p:nvPr/>
          </p:nvGrpSpPr>
          <p:grpSpPr bwMode="auto">
            <a:xfrm>
              <a:off x="2425700" y="3017838"/>
              <a:ext cx="1854200" cy="2597150"/>
              <a:chOff x="2425700" y="3017838"/>
              <a:chExt cx="1854200" cy="2597150"/>
            </a:xfrm>
          </p:grpSpPr>
          <p:grpSp>
            <p:nvGrpSpPr>
              <p:cNvPr id="49168" name="Group 26"/>
              <p:cNvGrpSpPr>
                <a:grpSpLocks/>
              </p:cNvGrpSpPr>
              <p:nvPr/>
            </p:nvGrpSpPr>
            <p:grpSpPr bwMode="auto">
              <a:xfrm>
                <a:off x="2489200" y="3017838"/>
                <a:ext cx="1790700" cy="2527300"/>
                <a:chOff x="1592" y="1864"/>
                <a:chExt cx="1128" cy="1592"/>
              </a:xfrm>
            </p:grpSpPr>
            <p:grpSp>
              <p:nvGrpSpPr>
                <p:cNvPr id="49170" name="Group 14"/>
                <p:cNvGrpSpPr>
                  <a:grpSpLocks/>
                </p:cNvGrpSpPr>
                <p:nvPr/>
              </p:nvGrpSpPr>
              <p:grpSpPr bwMode="auto">
                <a:xfrm>
                  <a:off x="1592" y="1864"/>
                  <a:ext cx="1128" cy="1592"/>
                  <a:chOff x="1592" y="1864"/>
                  <a:chExt cx="1128" cy="1592"/>
                </a:xfrm>
              </p:grpSpPr>
              <p:sp>
                <p:nvSpPr>
                  <p:cNvPr id="4917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592" y="1864"/>
                    <a:ext cx="673" cy="788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7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249" y="2630"/>
                    <a:ext cx="471" cy="826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171" name="Oval 25"/>
                <p:cNvSpPr>
                  <a:spLocks noChangeArrowheads="1"/>
                </p:cNvSpPr>
                <p:nvPr/>
              </p:nvSpPr>
              <p:spPr bwMode="auto">
                <a:xfrm>
                  <a:off x="2204" y="2578"/>
                  <a:ext cx="80" cy="8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169" name="Oval 25"/>
              <p:cNvSpPr>
                <a:spLocks noChangeArrowheads="1"/>
              </p:cNvSpPr>
              <p:nvPr/>
            </p:nvSpPr>
            <p:spPr bwMode="auto">
              <a:xfrm>
                <a:off x="2425700" y="5487988"/>
                <a:ext cx="127000" cy="1270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166" name="Oval 25"/>
            <p:cNvSpPr>
              <a:spLocks noChangeArrowheads="1"/>
            </p:cNvSpPr>
            <p:nvPr/>
          </p:nvSpPr>
          <p:spPr bwMode="auto">
            <a:xfrm>
              <a:off x="4225926" y="5495608"/>
              <a:ext cx="127000" cy="1270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Oval 25"/>
            <p:cNvSpPr>
              <a:spLocks noChangeArrowheads="1"/>
            </p:cNvSpPr>
            <p:nvPr/>
          </p:nvSpPr>
          <p:spPr bwMode="auto">
            <a:xfrm>
              <a:off x="2425700" y="2947988"/>
              <a:ext cx="127000" cy="1270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709738" y="2679700"/>
            <a:ext cx="3348037" cy="3146425"/>
            <a:chOff x="1709743" y="2679284"/>
            <a:chExt cx="3347835" cy="3147258"/>
          </a:xfrm>
        </p:grpSpPr>
        <p:sp>
          <p:nvSpPr>
            <p:cNvPr id="49161" name="TextBox 3"/>
            <p:cNvSpPr txBox="1">
              <a:spLocks noChangeArrowheads="1"/>
            </p:cNvSpPr>
            <p:nvPr/>
          </p:nvSpPr>
          <p:spPr bwMode="auto">
            <a:xfrm>
              <a:off x="1709743" y="5487988"/>
              <a:ext cx="66356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(0, 0)</a:t>
              </a:r>
            </a:p>
          </p:txBody>
        </p:sp>
        <p:sp>
          <p:nvSpPr>
            <p:cNvPr id="49162" name="TextBox 4"/>
            <p:cNvSpPr txBox="1">
              <a:spLocks noChangeArrowheads="1"/>
            </p:cNvSpPr>
            <p:nvPr/>
          </p:nvSpPr>
          <p:spPr bwMode="auto">
            <a:xfrm>
              <a:off x="4279901" y="5085349"/>
              <a:ext cx="77767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(50, 0)</a:t>
              </a:r>
            </a:p>
          </p:txBody>
        </p:sp>
        <p:sp>
          <p:nvSpPr>
            <p:cNvPr id="49163" name="TextBox 5"/>
            <p:cNvSpPr txBox="1">
              <a:spLocks noChangeArrowheads="1"/>
            </p:cNvSpPr>
            <p:nvPr/>
          </p:nvSpPr>
          <p:spPr bwMode="auto">
            <a:xfrm>
              <a:off x="2581473" y="2679284"/>
              <a:ext cx="77767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(0, 80)</a:t>
              </a:r>
            </a:p>
          </p:txBody>
        </p:sp>
        <p:sp>
          <p:nvSpPr>
            <p:cNvPr id="49164" name="TextBox 6"/>
            <p:cNvSpPr txBox="1">
              <a:spLocks noChangeArrowheads="1"/>
            </p:cNvSpPr>
            <p:nvPr/>
          </p:nvSpPr>
          <p:spPr bwMode="auto">
            <a:xfrm>
              <a:off x="3587750" y="3895309"/>
              <a:ext cx="4354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(?)</a:t>
              </a:r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6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animBg="1"/>
      <p:bldP spid="1679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Corner Point Solution Method</a:t>
            </a:r>
          </a:p>
        </p:txBody>
      </p:sp>
      <p:sp>
        <p:nvSpPr>
          <p:cNvPr id="50178" name="Content Placeholder 1"/>
          <p:cNvSpPr>
            <a:spLocks noGrp="1"/>
          </p:cNvSpPr>
          <p:nvPr>
            <p:ph idx="1"/>
          </p:nvPr>
        </p:nvSpPr>
        <p:spPr>
          <a:xfrm>
            <a:off x="673100" y="1409700"/>
            <a:ext cx="7823200" cy="2057400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Solve for the intersection of the two constraint lines</a:t>
            </a:r>
          </a:p>
          <a:p>
            <a:r>
              <a:rPr lang="en-US" sz="2400" smtClean="0">
                <a:latin typeface="Arial" charset="0"/>
                <a:cs typeface="Arial" charset="0"/>
              </a:rPr>
              <a:t>Using the elimination method to solve simultaneous equations method, select a variable to be eliminated</a:t>
            </a:r>
          </a:p>
          <a:p>
            <a:r>
              <a:rPr lang="en-US" sz="2400" smtClean="0">
                <a:latin typeface="Arial" charset="0"/>
                <a:cs typeface="Arial" charset="0"/>
              </a:rPr>
              <a:t>Eliminate </a:t>
            </a:r>
            <a:r>
              <a:rPr lang="en-US" sz="2400" i="1" smtClean="0">
                <a:latin typeface="Arial" charset="0"/>
                <a:cs typeface="Arial" charset="0"/>
              </a:rPr>
              <a:t>T</a:t>
            </a:r>
            <a:r>
              <a:rPr lang="en-US" sz="2400" smtClean="0">
                <a:latin typeface="Arial" charset="0"/>
                <a:cs typeface="Arial" charset="0"/>
              </a:rPr>
              <a:t> by multiplying the second equation by –2 and add it to the first equation</a:t>
            </a:r>
            <a:endParaRPr lang="en-US" sz="2400" i="1" smtClean="0">
              <a:latin typeface="Arial" charset="0"/>
              <a:cs typeface="Arial" charset="0"/>
            </a:endParaRPr>
          </a:p>
        </p:txBody>
      </p:sp>
      <p:sp>
        <p:nvSpPr>
          <p:cNvPr id="1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C7FA3115-5365-4FAD-945A-81E9E4265D89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68500" y="3586163"/>
            <a:ext cx="55229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– 2(2</a:t>
            </a:r>
            <a:r>
              <a:rPr lang="en-US" sz="2400" i="1"/>
              <a:t>T</a:t>
            </a:r>
            <a:r>
              <a:rPr lang="en-US" sz="2400"/>
              <a:t> + 1</a:t>
            </a:r>
            <a:r>
              <a:rPr lang="en-US" sz="2400" i="1"/>
              <a:t>C</a:t>
            </a:r>
            <a:r>
              <a:rPr lang="en-US" sz="2400"/>
              <a:t> = 100) = – 4</a:t>
            </a:r>
            <a:r>
              <a:rPr lang="en-US" sz="2400" i="1"/>
              <a:t>T </a:t>
            </a:r>
            <a:r>
              <a:rPr lang="en-US" sz="2400"/>
              <a:t>– 2</a:t>
            </a:r>
            <a:r>
              <a:rPr lang="en-US" sz="2400" i="1"/>
              <a:t>C</a:t>
            </a:r>
            <a:r>
              <a:rPr lang="en-US" sz="2400"/>
              <a:t> = –200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54188" y="4267200"/>
            <a:ext cx="5643562" cy="1354138"/>
            <a:chOff x="1754513" y="4267200"/>
            <a:chExt cx="5643562" cy="1354217"/>
          </a:xfrm>
        </p:grpSpPr>
        <p:sp>
          <p:nvSpPr>
            <p:cNvPr id="50183" name="Text Box 17"/>
            <p:cNvSpPr txBox="1">
              <a:spLocks noChangeArrowheads="1"/>
            </p:cNvSpPr>
            <p:nvPr/>
          </p:nvSpPr>
          <p:spPr bwMode="auto">
            <a:xfrm>
              <a:off x="1754513" y="4267200"/>
              <a:ext cx="5643562" cy="135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Aft>
                  <a:spcPts val="600"/>
                </a:spcAft>
                <a:tabLst>
                  <a:tab pos="2336800" algn="r"/>
                  <a:tab pos="3048000" algn="r"/>
                  <a:tab pos="3771900" algn="l"/>
                </a:tabLst>
              </a:pPr>
              <a:r>
                <a:rPr lang="en-US" sz="2400" dirty="0">
                  <a:ea typeface="MS PGothic" pitchFamily="34" charset="-128"/>
                </a:rPr>
                <a:t>	4</a:t>
              </a:r>
              <a:r>
                <a:rPr lang="en-US" sz="2400" i="1" dirty="0">
                  <a:ea typeface="MS PGothic" pitchFamily="34" charset="-128"/>
                </a:rPr>
                <a:t>T</a:t>
              </a:r>
              <a:r>
                <a:rPr lang="en-US" sz="2400" dirty="0">
                  <a:ea typeface="MS PGothic" pitchFamily="34" charset="-128"/>
                </a:rPr>
                <a:t> + 3</a:t>
              </a:r>
              <a:r>
                <a:rPr lang="en-US" sz="2400" i="1" dirty="0">
                  <a:ea typeface="MS PGothic" pitchFamily="34" charset="-128"/>
                </a:rPr>
                <a:t>C</a:t>
              </a:r>
              <a:r>
                <a:rPr lang="en-US" sz="2400" dirty="0">
                  <a:ea typeface="MS PGothic" pitchFamily="34" charset="-128"/>
                </a:rPr>
                <a:t> =	240	(carpentry)</a:t>
              </a:r>
            </a:p>
            <a:p>
              <a:pPr>
                <a:spcAft>
                  <a:spcPts val="600"/>
                </a:spcAft>
                <a:tabLst>
                  <a:tab pos="2336800" algn="r"/>
                  <a:tab pos="3048000" algn="r"/>
                  <a:tab pos="3771900" algn="l"/>
                </a:tabLst>
              </a:pPr>
              <a:r>
                <a:rPr lang="en-US" sz="2400" dirty="0">
                  <a:ea typeface="MS PGothic" pitchFamily="34" charset="-128"/>
                </a:rPr>
                <a:t>	– 4</a:t>
              </a:r>
              <a:r>
                <a:rPr lang="en-US" sz="2400" i="1" dirty="0">
                  <a:ea typeface="MS PGothic" pitchFamily="34" charset="-128"/>
                </a:rPr>
                <a:t>T</a:t>
              </a:r>
              <a:r>
                <a:rPr lang="en-US" sz="2400" dirty="0">
                  <a:ea typeface="MS PGothic" pitchFamily="34" charset="-128"/>
                </a:rPr>
                <a:t> – 2</a:t>
              </a:r>
              <a:r>
                <a:rPr lang="en-US" sz="2400" i="1" dirty="0">
                  <a:ea typeface="MS PGothic" pitchFamily="34" charset="-128"/>
                </a:rPr>
                <a:t>C</a:t>
              </a:r>
              <a:r>
                <a:rPr lang="en-US" sz="2400" dirty="0">
                  <a:ea typeface="MS PGothic" pitchFamily="34" charset="-128"/>
                </a:rPr>
                <a:t> =	–200	(painting)</a:t>
              </a:r>
            </a:p>
            <a:p>
              <a:pPr>
                <a:spcAft>
                  <a:spcPts val="600"/>
                </a:spcAft>
                <a:tabLst>
                  <a:tab pos="2336800" algn="r"/>
                  <a:tab pos="3048000" algn="r"/>
                  <a:tab pos="3771900" algn="l"/>
                </a:tabLst>
              </a:pPr>
              <a:r>
                <a:rPr lang="en-US" sz="2400" dirty="0">
                  <a:ea typeface="MS PGothic" pitchFamily="34" charset="-128"/>
                </a:rPr>
                <a:t>	</a:t>
              </a:r>
              <a:r>
                <a:rPr lang="en-US" sz="2400" i="1" dirty="0">
                  <a:ea typeface="MS PGothic" pitchFamily="34" charset="-128"/>
                </a:rPr>
                <a:t>C</a:t>
              </a:r>
              <a:r>
                <a:rPr lang="en-US" sz="2400" dirty="0">
                  <a:ea typeface="MS PGothic" pitchFamily="34" charset="-128"/>
                </a:rPr>
                <a:t> =	40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603825" y="5181653"/>
              <a:ext cx="2336800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Corner Point Solution Method</a:t>
            </a:r>
          </a:p>
        </p:txBody>
      </p:sp>
      <p:sp>
        <p:nvSpPr>
          <p:cNvPr id="51202" name="Content Placeholder 1"/>
          <p:cNvSpPr>
            <a:spLocks noGrp="1"/>
          </p:cNvSpPr>
          <p:nvPr>
            <p:ph idx="1"/>
          </p:nvPr>
        </p:nvSpPr>
        <p:spPr>
          <a:xfrm>
            <a:off x="673100" y="1409700"/>
            <a:ext cx="7823200" cy="584200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Substitute </a:t>
            </a:r>
            <a:r>
              <a:rPr lang="en-US" sz="2400" i="1" smtClean="0">
                <a:latin typeface="Arial" charset="0"/>
                <a:cs typeface="Arial" charset="0"/>
              </a:rPr>
              <a:t>C</a:t>
            </a:r>
            <a:r>
              <a:rPr lang="en-US" sz="2400" smtClean="0">
                <a:latin typeface="Arial" charset="0"/>
                <a:cs typeface="Arial" charset="0"/>
              </a:rPr>
              <a:t> = 40 into either equation to solve for </a:t>
            </a:r>
            <a:r>
              <a:rPr lang="en-US" sz="2400" i="1" smtClean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5EE110ED-2D1F-4975-89D0-1532441AC7CF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7892" name="Text Box 17"/>
          <p:cNvSpPr txBox="1">
            <a:spLocks noChangeArrowheads="1"/>
          </p:cNvSpPr>
          <p:nvPr/>
        </p:nvSpPr>
        <p:spPr bwMode="auto">
          <a:xfrm>
            <a:off x="857250" y="2025650"/>
            <a:ext cx="3609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2336800" algn="r"/>
                <a:tab pos="3048000" algn="r"/>
                <a:tab pos="3771900" algn="l"/>
              </a:tabLst>
            </a:pPr>
            <a:r>
              <a:rPr lang="en-US" sz="2400">
                <a:ea typeface="MS PGothic" pitchFamily="34" charset="-128"/>
              </a:rPr>
              <a:t>	4</a:t>
            </a:r>
            <a:r>
              <a:rPr lang="en-US" sz="2400" i="1">
                <a:ea typeface="MS PGothic" pitchFamily="34" charset="-128"/>
              </a:rPr>
              <a:t>T</a:t>
            </a:r>
            <a:r>
              <a:rPr lang="en-US" sz="2400">
                <a:ea typeface="MS PGothic" pitchFamily="34" charset="-128"/>
              </a:rPr>
              <a:t> + 3(40) =	240</a:t>
            </a:r>
          </a:p>
          <a:p>
            <a:pPr>
              <a:tabLst>
                <a:tab pos="2336800" algn="r"/>
                <a:tab pos="3048000" algn="r"/>
                <a:tab pos="3771900" algn="l"/>
              </a:tabLst>
            </a:pPr>
            <a:r>
              <a:rPr lang="en-US" sz="2400">
                <a:ea typeface="MS PGothic" pitchFamily="34" charset="-128"/>
              </a:rPr>
              <a:t>	4</a:t>
            </a:r>
            <a:r>
              <a:rPr lang="en-US" sz="2400" i="1">
                <a:ea typeface="MS PGothic" pitchFamily="34" charset="-128"/>
              </a:rPr>
              <a:t>T</a:t>
            </a:r>
            <a:r>
              <a:rPr lang="en-US" sz="2400">
                <a:ea typeface="MS PGothic" pitchFamily="34" charset="-128"/>
              </a:rPr>
              <a:t> + 120 =	240</a:t>
            </a:r>
          </a:p>
          <a:p>
            <a:pPr>
              <a:tabLst>
                <a:tab pos="2336800" algn="r"/>
                <a:tab pos="3048000" algn="r"/>
                <a:tab pos="3771900" algn="l"/>
              </a:tabLst>
            </a:pPr>
            <a:r>
              <a:rPr lang="en-US" sz="2400">
                <a:ea typeface="MS PGothic" pitchFamily="34" charset="-128"/>
              </a:rPr>
              <a:t>	4</a:t>
            </a:r>
            <a:r>
              <a:rPr lang="en-US" sz="2400" i="1">
                <a:ea typeface="MS PGothic" pitchFamily="34" charset="-128"/>
              </a:rPr>
              <a:t>T</a:t>
            </a:r>
            <a:r>
              <a:rPr lang="en-US" sz="2400">
                <a:ea typeface="MS PGothic" pitchFamily="34" charset="-128"/>
              </a:rPr>
              <a:t> =	120</a:t>
            </a:r>
          </a:p>
          <a:p>
            <a:pPr>
              <a:tabLst>
                <a:tab pos="2336800" algn="r"/>
                <a:tab pos="3048000" algn="r"/>
                <a:tab pos="3771900" algn="l"/>
              </a:tabLst>
            </a:pPr>
            <a:r>
              <a:rPr lang="en-US" sz="2400">
                <a:ea typeface="MS PGothic" pitchFamily="34" charset="-128"/>
              </a:rPr>
              <a:t>	</a:t>
            </a:r>
            <a:r>
              <a:rPr lang="en-US" sz="2400" i="1">
                <a:ea typeface="MS PGothic" pitchFamily="34" charset="-128"/>
              </a:rPr>
              <a:t>T </a:t>
            </a:r>
            <a:r>
              <a:rPr lang="en-US" sz="2400">
                <a:ea typeface="MS PGothic" pitchFamily="34" charset="-128"/>
              </a:rPr>
              <a:t>=	30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511800" y="1881188"/>
            <a:ext cx="2451100" cy="16637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lIns="324000" tIns="280800" rIns="324000" bIns="280800">
            <a:normAutofit/>
          </a:bodyPr>
          <a:lstStyle>
            <a:lvl1pPr marL="342900" indent="-3429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Font typeface="Arial"/>
              <a:buNone/>
              <a:defRPr/>
            </a:pPr>
            <a:r>
              <a:rPr lang="en-US" sz="2400" dirty="0" smtClean="0"/>
              <a:t>Thus the corner point is </a:t>
            </a:r>
            <a:r>
              <a:rPr lang="en-US" sz="2400" b="1" dirty="0" smtClean="0">
                <a:solidFill>
                  <a:srgbClr val="FF0000"/>
                </a:solidFill>
              </a:rPr>
              <a:t>(30, 40)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238438"/>
              </p:ext>
            </p:extLst>
          </p:nvPr>
        </p:nvGraphicFramePr>
        <p:xfrm>
          <a:off x="673100" y="4279900"/>
          <a:ext cx="7823199" cy="1854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07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7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TABLES (</a:t>
                      </a:r>
                      <a:r>
                        <a:rPr lang="en-US" i="1" dirty="0" smtClean="0"/>
                        <a:t>T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CHAIRS (</a:t>
                      </a:r>
                      <a:r>
                        <a:rPr lang="en-US" i="1" dirty="0" smtClean="0"/>
                        <a:t>C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PROFIT = $</a:t>
                      </a:r>
                      <a:r>
                        <a:rPr lang="en-US" dirty="0" err="1" smtClean="0"/>
                        <a:t>70</a:t>
                      </a:r>
                      <a:r>
                        <a:rPr lang="en-US" i="1" dirty="0" err="1" smtClean="0"/>
                        <a:t>T</a:t>
                      </a:r>
                      <a:r>
                        <a:rPr lang="en-US" dirty="0" smtClean="0"/>
                        <a:t> + $</a:t>
                      </a:r>
                      <a:r>
                        <a:rPr lang="en-US" dirty="0" err="1" smtClean="0"/>
                        <a:t>50</a:t>
                      </a:r>
                      <a:r>
                        <a:rPr lang="en-US" i="1" dirty="0" err="1" smtClean="0"/>
                        <a:t>C</a:t>
                      </a:r>
                      <a:endParaRPr lang="en-US" i="1" dirty="0"/>
                    </a:p>
                  </a:txBody>
                  <a:tcPr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0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0</a:t>
                      </a:r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50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0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$3,500</a:t>
                      </a:r>
                      <a:endParaRPr lang="en-US" dirty="0"/>
                    </a:p>
                  </a:txBody>
                  <a:tcPr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0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80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$4,000</a:t>
                      </a:r>
                      <a:endParaRPr lang="en-US" dirty="0"/>
                    </a:p>
                  </a:txBody>
                  <a:tcPr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30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6B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435100" algn="r"/>
                        </a:tabLst>
                      </a:pPr>
                      <a:r>
                        <a:rPr lang="en-US" dirty="0" smtClean="0"/>
                        <a:t>	40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6B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$4,100</a:t>
                      </a:r>
                      <a:endParaRPr lang="en-US" dirty="0"/>
                    </a:p>
                  </a:txBody>
                  <a:tcPr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6B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73100" y="3790950"/>
            <a:ext cx="39735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TABLE 7.3 – Feasible Corner Points and Profits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08413" y="6235700"/>
            <a:ext cx="3787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Highest profit – Optimal Solution</a:t>
            </a:r>
          </a:p>
        </p:txBody>
      </p:sp>
      <p:sp>
        <p:nvSpPr>
          <p:cNvPr id="7" name="Freeform 6"/>
          <p:cNvSpPr/>
          <p:nvPr/>
        </p:nvSpPr>
        <p:spPr>
          <a:xfrm>
            <a:off x="7543800" y="5981700"/>
            <a:ext cx="455613" cy="444500"/>
          </a:xfrm>
          <a:custGeom>
            <a:avLst/>
            <a:gdLst>
              <a:gd name="connsiteX0" fmla="*/ 50800 w 455028"/>
              <a:gd name="connsiteY0" fmla="*/ 444500 h 444500"/>
              <a:gd name="connsiteX1" fmla="*/ 431800 w 455028"/>
              <a:gd name="connsiteY1" fmla="*/ 304800 h 444500"/>
              <a:gd name="connsiteX2" fmla="*/ 368300 w 455028"/>
              <a:gd name="connsiteY2" fmla="*/ 88900 h 444500"/>
              <a:gd name="connsiteX3" fmla="*/ 0 w 455028"/>
              <a:gd name="connsiteY3" fmla="*/ 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028" h="444500">
                <a:moveTo>
                  <a:pt x="50800" y="444500"/>
                </a:moveTo>
                <a:cubicBezTo>
                  <a:pt x="214841" y="404283"/>
                  <a:pt x="378883" y="364067"/>
                  <a:pt x="431800" y="304800"/>
                </a:cubicBezTo>
                <a:cubicBezTo>
                  <a:pt x="484717" y="245533"/>
                  <a:pt x="440267" y="139700"/>
                  <a:pt x="368300" y="88900"/>
                </a:cubicBezTo>
                <a:cubicBezTo>
                  <a:pt x="296333" y="38100"/>
                  <a:pt x="0" y="0"/>
                  <a:pt x="0" y="0"/>
                </a:cubicBezTo>
              </a:path>
            </a:pathLst>
          </a:custGeom>
          <a:ln w="57150" cmpd="sng">
            <a:solidFill>
              <a:srgbClr val="FF0000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8" grpId="0" animBg="1"/>
      <p:bldP spid="11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Using QM for Windows</a:t>
            </a:r>
          </a:p>
        </p:txBody>
      </p:sp>
      <p:sp>
        <p:nvSpPr>
          <p:cNvPr id="573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Select the Linear Programming module</a:t>
            </a:r>
          </a:p>
          <a:p>
            <a:r>
              <a:rPr lang="en-US" smtClean="0">
                <a:latin typeface="Arial" charset="0"/>
                <a:cs typeface="Arial" charset="0"/>
              </a:rPr>
              <a:t>Specify the number of constraints (non-negativity is assumed)</a:t>
            </a:r>
          </a:p>
          <a:p>
            <a:r>
              <a:rPr lang="en-US" smtClean="0">
                <a:latin typeface="Arial" charset="0"/>
                <a:cs typeface="Arial" charset="0"/>
              </a:rPr>
              <a:t>Specify the number of decision variables</a:t>
            </a:r>
          </a:p>
          <a:p>
            <a:r>
              <a:rPr lang="en-US" smtClean="0">
                <a:latin typeface="Arial" charset="0"/>
                <a:cs typeface="Arial" charset="0"/>
              </a:rPr>
              <a:t>Specify whether the objective is to be maximized or minimized</a:t>
            </a:r>
          </a:p>
          <a:p>
            <a:r>
              <a:rPr lang="en-US" smtClean="0">
                <a:latin typeface="Arial" charset="0"/>
                <a:cs typeface="Arial" charset="0"/>
              </a:rPr>
              <a:t>For Flair Furniture there are two constraints, two decision variables, and the objective is to maximize profit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A668593C-661B-4595-A020-92481D9DEEE9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Using QM for Windows</a:t>
            </a:r>
          </a:p>
        </p:txBody>
      </p:sp>
      <p:sp>
        <p:nvSpPr>
          <p:cNvPr id="58372" name="Date Placeholder 8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Copyright ©2022 Pearson Education, Inc.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8373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  <a:cs typeface="Arial" charset="0"/>
              </a:rPr>
              <a:t>7 – </a:t>
            </a:r>
            <a:fld id="{9CE2C1FF-7766-4281-A9C7-944021B6B28A}" type="slidenum">
              <a:rPr 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457200" y="1679575"/>
            <a:ext cx="6630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PROGRAM 7.1A – QM for Windows Linear Programming Computer Input Screen</a:t>
            </a:r>
          </a:p>
        </p:txBody>
      </p:sp>
      <p:pic>
        <p:nvPicPr>
          <p:cNvPr id="2" name="Picture 1" descr="P 7-1a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" y="2432050"/>
            <a:ext cx="8021637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Using QM for Windows</a:t>
            </a:r>
          </a:p>
        </p:txBody>
      </p:sp>
      <p:sp>
        <p:nvSpPr>
          <p:cNvPr id="59396" name="Date Placeholder 8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Copyright ©2022 Pearson Education, Inc.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9397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  <a:cs typeface="Arial" charset="0"/>
              </a:rPr>
              <a:t>7 – </a:t>
            </a:r>
            <a:fld id="{78F60478-2B50-490C-A6B3-89DDF6A5C130}" type="slidenum">
              <a:rPr 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457200" y="1679575"/>
            <a:ext cx="3929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PROGRAM 7.1B – QM for Windows Data Input </a:t>
            </a:r>
          </a:p>
        </p:txBody>
      </p:sp>
      <p:pic>
        <p:nvPicPr>
          <p:cNvPr id="3" name="Picture 2" descr="P 7-1b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050" y="2470150"/>
            <a:ext cx="7845425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Using QM for Windows</a:t>
            </a:r>
          </a:p>
        </p:txBody>
      </p:sp>
      <p:sp>
        <p:nvSpPr>
          <p:cNvPr id="60420" name="Date Placeholder 8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Copyright ©2022 Pearson Education, Inc.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0421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  <a:cs typeface="Arial" charset="0"/>
              </a:rPr>
              <a:t>7 – </a:t>
            </a:r>
            <a:fld id="{20DB000C-1A81-4AE9-9673-F70B71C6C8EF}" type="slidenum">
              <a:rPr 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419100" y="1679575"/>
            <a:ext cx="17240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PROGRAM 7.1C – </a:t>
            </a:r>
          </a:p>
          <a:p>
            <a:r>
              <a:rPr lang="en-US" sz="1400">
                <a:ea typeface="MS PGothic" pitchFamily="34" charset="-128"/>
              </a:rPr>
              <a:t>QM for Windows </a:t>
            </a:r>
          </a:p>
          <a:p>
            <a:r>
              <a:rPr lang="en-US" sz="1400">
                <a:ea typeface="MS PGothic" pitchFamily="34" charset="-128"/>
              </a:rPr>
              <a:t>Output and Graph</a:t>
            </a:r>
          </a:p>
        </p:txBody>
      </p:sp>
      <p:pic>
        <p:nvPicPr>
          <p:cNvPr id="604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1249363"/>
            <a:ext cx="6330950" cy="503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</a:t>
            </a:r>
            <a:r>
              <a:rPr lang="en-US" dirty="0"/>
              <a:t>of Integer Programming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73100" y="1701800"/>
            <a:ext cx="7823200" cy="4864100"/>
          </a:xfrm>
        </p:spPr>
        <p:txBody>
          <a:bodyPr/>
          <a:lstStyle/>
          <a:p>
            <a:r>
              <a:rPr lang="en-US" sz="2800" smtClean="0">
                <a:latin typeface="Arial" charset="0"/>
                <a:cs typeface="Arial" charset="0"/>
              </a:rPr>
              <a:t>Company produces two products, old-fashioned chandeliers and ceiling fans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Both require a two-step production process involving wiring and assembly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It takes about 2 hours to wire each chandelier and 3 hours to wire a ceiling fan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Final assembly of the chandeliers and fans requires 6 and 5 hours, respectively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Only 12 hours of wiring time and 30 hours of assembly time are available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Each chandelier produced nets the firm $7 and each fan $6</a:t>
            </a:r>
          </a:p>
          <a:p>
            <a:endParaRPr lang="en-US" sz="280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 – </a:t>
            </a:r>
            <a:fld id="{A2A98521-71DF-4E16-A754-482AB52CD149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23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</a:t>
            </a:r>
            <a:r>
              <a:rPr lang="en-US" dirty="0"/>
              <a:t>of Integer Programming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73100" y="1689100"/>
            <a:ext cx="7823200" cy="6096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smtClean="0">
                <a:latin typeface="Arial" charset="0"/>
                <a:cs typeface="Arial" charset="0"/>
              </a:rPr>
              <a:t>Production mix LP formulation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 – </a:t>
            </a:r>
            <a:fld id="{2A77D422-B025-4F52-9E9F-CAF9BF2D1B45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58813" y="2438400"/>
            <a:ext cx="8154987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300"/>
              </a:spcAft>
              <a:tabLst>
                <a:tab pos="723900" algn="l"/>
                <a:tab pos="3314700" algn="r"/>
                <a:tab pos="4127500" algn="r"/>
                <a:tab pos="4305300" algn="l"/>
                <a:tab pos="5207000" algn="l"/>
              </a:tabLst>
            </a:pPr>
            <a:r>
              <a:rPr lang="en-US" sz="2400">
                <a:ea typeface="MS PGothic" pitchFamily="34" charset="-128"/>
              </a:rPr>
              <a:t>Maximize profit =	$7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1</a:t>
            </a:r>
            <a:r>
              <a:rPr lang="en-US" sz="2400">
                <a:ea typeface="MS PGothic" pitchFamily="34" charset="-128"/>
              </a:rPr>
              <a:t> +	$6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2</a:t>
            </a:r>
          </a:p>
          <a:p>
            <a:pPr>
              <a:spcAft>
                <a:spcPts val="300"/>
              </a:spcAft>
              <a:tabLst>
                <a:tab pos="723900" algn="l"/>
                <a:tab pos="3314700" algn="r"/>
                <a:tab pos="4127500" algn="r"/>
                <a:tab pos="4305300" algn="l"/>
                <a:tab pos="5207000" algn="l"/>
              </a:tabLst>
            </a:pPr>
            <a:r>
              <a:rPr lang="en-US" sz="2400">
                <a:ea typeface="MS PGothic" pitchFamily="34" charset="-128"/>
              </a:rPr>
              <a:t>subject to 	2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1</a:t>
            </a:r>
            <a:r>
              <a:rPr lang="en-US" sz="2400">
                <a:ea typeface="MS PGothic" pitchFamily="34" charset="-128"/>
              </a:rPr>
              <a:t> +	3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2</a:t>
            </a:r>
            <a:r>
              <a:rPr lang="en-US" sz="2400">
                <a:ea typeface="MS PGothic" pitchFamily="34" charset="-128"/>
              </a:rPr>
              <a:t>	≤ 12	(wiring hours)</a:t>
            </a:r>
          </a:p>
          <a:p>
            <a:pPr>
              <a:spcAft>
                <a:spcPts val="300"/>
              </a:spcAft>
              <a:tabLst>
                <a:tab pos="723900" algn="l"/>
                <a:tab pos="3314700" algn="r"/>
                <a:tab pos="4127500" algn="r"/>
                <a:tab pos="4305300" algn="l"/>
                <a:tab pos="5207000" algn="l"/>
              </a:tabLst>
            </a:pPr>
            <a:r>
              <a:rPr lang="en-US" sz="2400">
                <a:ea typeface="MS PGothic" pitchFamily="34" charset="-128"/>
              </a:rPr>
              <a:t>		6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1</a:t>
            </a:r>
            <a:r>
              <a:rPr lang="en-US" sz="2400">
                <a:ea typeface="MS PGothic" pitchFamily="34" charset="-128"/>
              </a:rPr>
              <a:t> +	5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2</a:t>
            </a:r>
            <a:r>
              <a:rPr lang="en-US" sz="2400">
                <a:ea typeface="MS PGothic" pitchFamily="34" charset="-128"/>
              </a:rPr>
              <a:t>	≤ 30	(assembly hours)</a:t>
            </a:r>
          </a:p>
          <a:p>
            <a:pPr>
              <a:spcAft>
                <a:spcPts val="300"/>
              </a:spcAft>
              <a:tabLst>
                <a:tab pos="723900" algn="l"/>
                <a:tab pos="3314700" algn="r"/>
                <a:tab pos="4127500" algn="r"/>
                <a:tab pos="4305300" algn="l"/>
                <a:tab pos="5207000" algn="l"/>
              </a:tabLst>
            </a:pPr>
            <a:r>
              <a:rPr lang="en-US" sz="2400">
                <a:ea typeface="MS PGothic" pitchFamily="34" charset="-128"/>
              </a:rPr>
              <a:t>			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1</a:t>
            </a:r>
            <a:r>
              <a:rPr lang="en-US" sz="2400">
                <a:ea typeface="MS PGothic" pitchFamily="34" charset="-128"/>
              </a:rPr>
              <a:t>, 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2</a:t>
            </a:r>
            <a:r>
              <a:rPr lang="en-US" sz="2400">
                <a:ea typeface="MS PGothic" pitchFamily="34" charset="-128"/>
              </a:rPr>
              <a:t>	≥ 0</a:t>
            </a:r>
          </a:p>
          <a:p>
            <a:pPr>
              <a:spcAft>
                <a:spcPts val="300"/>
              </a:spcAft>
              <a:tabLst>
                <a:tab pos="723900" algn="l"/>
                <a:tab pos="3314700" algn="r"/>
                <a:tab pos="4127500" algn="r"/>
                <a:tab pos="4305300" algn="l"/>
                <a:tab pos="5207000" algn="l"/>
              </a:tabLst>
            </a:pPr>
            <a:r>
              <a:rPr lang="en-US" sz="2400">
                <a:ea typeface="MS PGothic" pitchFamily="34" charset="-128"/>
              </a:rPr>
              <a:t>where</a:t>
            </a:r>
          </a:p>
          <a:p>
            <a:pPr>
              <a:spcAft>
                <a:spcPts val="300"/>
              </a:spcAft>
              <a:tabLst>
                <a:tab pos="723900" algn="l"/>
                <a:tab pos="3314700" algn="r"/>
                <a:tab pos="4127500" algn="r"/>
                <a:tab pos="4305300" algn="l"/>
                <a:tab pos="5207000" algn="l"/>
              </a:tabLst>
            </a:pPr>
            <a:r>
              <a:rPr lang="en-US" sz="2400">
                <a:ea typeface="MS PGothic" pitchFamily="34" charset="-128"/>
              </a:rPr>
              <a:t>		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1</a:t>
            </a:r>
            <a:r>
              <a:rPr lang="en-US" sz="2400">
                <a:ea typeface="MS PGothic" pitchFamily="34" charset="-128"/>
              </a:rPr>
              <a:t> = number of chandeliers produced </a:t>
            </a:r>
          </a:p>
          <a:p>
            <a:pPr>
              <a:spcAft>
                <a:spcPts val="300"/>
              </a:spcAft>
              <a:tabLst>
                <a:tab pos="723900" algn="l"/>
                <a:tab pos="3314700" algn="r"/>
                <a:tab pos="4127500" algn="r"/>
                <a:tab pos="4305300" algn="l"/>
                <a:tab pos="5207000" algn="l"/>
              </a:tabLst>
            </a:pPr>
            <a:r>
              <a:rPr lang="en-US" sz="2400">
                <a:ea typeface="MS PGothic" pitchFamily="34" charset="-128"/>
              </a:rPr>
              <a:t>		</a:t>
            </a:r>
            <a:r>
              <a:rPr lang="en-US" sz="2400" i="1">
                <a:ea typeface="MS PGothic" pitchFamily="34" charset="-128"/>
              </a:rPr>
              <a:t>X</a:t>
            </a:r>
            <a:r>
              <a:rPr lang="en-US" sz="2400" baseline="-25000">
                <a:ea typeface="MS PGothic" pitchFamily="34" charset="-128"/>
              </a:rPr>
              <a:t>2</a:t>
            </a:r>
            <a:r>
              <a:rPr lang="en-US" sz="2400">
                <a:ea typeface="MS PGothic" pitchFamily="34" charset="-128"/>
              </a:rPr>
              <a:t> = number of ceiling fans produced</a:t>
            </a:r>
          </a:p>
        </p:txBody>
      </p:sp>
    </p:spTree>
    <p:extLst>
      <p:ext uri="{BB962C8B-B14F-4D97-AF65-F5344CB8AC3E}">
        <p14:creationId xmlns:p14="http://schemas.microsoft.com/office/powerpoint/2010/main" val="363229801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</a:t>
            </a:r>
            <a:r>
              <a:rPr lang="en-US" dirty="0"/>
              <a:t>of Integer Programming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 – </a:t>
            </a:r>
            <a:fld id="{178B3991-ACF5-49E8-8CC5-DEF7B8D3A963}" type="slidenum">
              <a:rPr lang="en-US"/>
              <a:pPr>
                <a:defRPr/>
              </a:pPr>
              <a:t>39</a:t>
            </a:fld>
            <a:endParaRPr lang="en-US"/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2868613" y="1682750"/>
            <a:ext cx="4808537" cy="4537075"/>
            <a:chOff x="2144051" y="1682750"/>
            <a:chExt cx="4809199" cy="4537849"/>
          </a:xfrm>
        </p:grpSpPr>
        <p:sp>
          <p:nvSpPr>
            <p:cNvPr id="16" name="Freeform 15"/>
            <p:cNvSpPr/>
            <p:nvPr/>
          </p:nvSpPr>
          <p:spPr>
            <a:xfrm>
              <a:off x="2526691" y="3442000"/>
              <a:ext cx="3099227" cy="2495976"/>
            </a:xfrm>
            <a:custGeom>
              <a:avLst/>
              <a:gdLst>
                <a:gd name="connsiteX0" fmla="*/ 0 w 3098800"/>
                <a:gd name="connsiteY0" fmla="*/ 0 h 2495550"/>
                <a:gd name="connsiteX1" fmla="*/ 2317750 w 3098800"/>
                <a:gd name="connsiteY1" fmla="*/ 1555750 h 2495550"/>
                <a:gd name="connsiteX2" fmla="*/ 3098800 w 3098800"/>
                <a:gd name="connsiteY2" fmla="*/ 2495550 h 2495550"/>
                <a:gd name="connsiteX3" fmla="*/ 0 w 3098800"/>
                <a:gd name="connsiteY3" fmla="*/ 2482850 h 2495550"/>
                <a:gd name="connsiteX4" fmla="*/ 0 w 3098800"/>
                <a:gd name="connsiteY4" fmla="*/ 0 h 2495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8800" h="2495550">
                  <a:moveTo>
                    <a:pt x="0" y="0"/>
                  </a:moveTo>
                  <a:lnTo>
                    <a:pt x="2317750" y="1555750"/>
                  </a:lnTo>
                  <a:lnTo>
                    <a:pt x="3098800" y="2495550"/>
                  </a:lnTo>
                  <a:lnTo>
                    <a:pt x="0" y="2482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603" name="TextBox 9"/>
            <p:cNvSpPr txBox="1">
              <a:spLocks noChangeArrowheads="1"/>
            </p:cNvSpPr>
            <p:nvPr/>
          </p:nvSpPr>
          <p:spPr bwMode="auto">
            <a:xfrm>
              <a:off x="2292350" y="1682750"/>
              <a:ext cx="402674" cy="3785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340000"/>
                </a:lnSpc>
              </a:pPr>
              <a:r>
                <a:rPr lang="en-US" sz="1200"/>
                <a:t>6 –</a:t>
              </a:r>
            </a:p>
            <a:p>
              <a:pPr algn="r">
                <a:lnSpc>
                  <a:spcPct val="340000"/>
                </a:lnSpc>
              </a:pPr>
              <a:r>
                <a:rPr lang="en-US" sz="1200"/>
                <a:t>5 –</a:t>
              </a:r>
            </a:p>
            <a:p>
              <a:pPr algn="r">
                <a:lnSpc>
                  <a:spcPct val="340000"/>
                </a:lnSpc>
              </a:pPr>
              <a:r>
                <a:rPr lang="en-US" sz="1200"/>
                <a:t>4 –</a:t>
              </a:r>
            </a:p>
            <a:p>
              <a:pPr algn="r">
                <a:lnSpc>
                  <a:spcPct val="340000"/>
                </a:lnSpc>
              </a:pPr>
              <a:r>
                <a:rPr lang="en-US" sz="1200"/>
                <a:t>3 –</a:t>
              </a:r>
            </a:p>
            <a:p>
              <a:pPr algn="r">
                <a:lnSpc>
                  <a:spcPct val="340000"/>
                </a:lnSpc>
              </a:pPr>
              <a:r>
                <a:rPr lang="en-US" sz="1200"/>
                <a:t>2 –</a:t>
              </a:r>
            </a:p>
            <a:p>
              <a:pPr algn="r">
                <a:lnSpc>
                  <a:spcPct val="340000"/>
                </a:lnSpc>
              </a:pPr>
              <a:r>
                <a:rPr lang="en-US" sz="1200"/>
                <a:t>1 –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513989" y="1917740"/>
              <a:ext cx="4331296" cy="4020236"/>
            </a:xfrm>
            <a:custGeom>
              <a:avLst/>
              <a:gdLst>
                <a:gd name="connsiteX0" fmla="*/ 0 w 4248150"/>
                <a:gd name="connsiteY0" fmla="*/ 0 h 3962400"/>
                <a:gd name="connsiteX1" fmla="*/ 6350 w 4248150"/>
                <a:gd name="connsiteY1" fmla="*/ 3956050 h 3962400"/>
                <a:gd name="connsiteX2" fmla="*/ 4248150 w 4248150"/>
                <a:gd name="connsiteY2" fmla="*/ 3962400 h 396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48150" h="3962400">
                  <a:moveTo>
                    <a:pt x="0" y="0"/>
                  </a:moveTo>
                  <a:cubicBezTo>
                    <a:pt x="2117" y="1318683"/>
                    <a:pt x="4233" y="2637367"/>
                    <a:pt x="6350" y="3956050"/>
                  </a:cubicBezTo>
                  <a:lnTo>
                    <a:pt x="4248150" y="3962400"/>
                  </a:lnTo>
                </a:path>
              </a:pathLst>
            </a:custGeom>
            <a:ln w="28575" cmpd="sng">
              <a:solidFill>
                <a:schemeClr val="tx1"/>
              </a:solidFill>
              <a:headEnd type="triangl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605" name="TextBox 10"/>
            <p:cNvSpPr txBox="1">
              <a:spLocks noChangeArrowheads="1"/>
            </p:cNvSpPr>
            <p:nvPr/>
          </p:nvSpPr>
          <p:spPr bwMode="auto">
            <a:xfrm>
              <a:off x="2314024" y="5725281"/>
              <a:ext cx="46392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717550" algn="ctr"/>
                  <a:tab pos="1346200" algn="ctr"/>
                  <a:tab pos="1974850" algn="ctr"/>
                  <a:tab pos="2603500" algn="ctr"/>
                  <a:tab pos="3232150" algn="ctr"/>
                  <a:tab pos="3854450" algn="ctr"/>
                </a:tabLst>
              </a:pPr>
              <a:r>
                <a:rPr lang="en-US" sz="1200"/>
                <a:t>	</a:t>
              </a:r>
              <a:r>
                <a:rPr lang="en-US" sz="800"/>
                <a:t>|	|	|	|	|	|</a:t>
              </a:r>
            </a:p>
            <a:p>
              <a:pPr>
                <a:tabLst>
                  <a:tab pos="717550" algn="ctr"/>
                  <a:tab pos="1346200" algn="ctr"/>
                  <a:tab pos="1974850" algn="ctr"/>
                  <a:tab pos="2603500" algn="ctr"/>
                  <a:tab pos="3232150" algn="ctr"/>
                  <a:tab pos="3854450" algn="ctr"/>
                </a:tabLst>
              </a:pPr>
              <a:r>
                <a:rPr lang="en-US" sz="1200"/>
                <a:t>0	1	2	3	4	5	6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513989" y="2222592"/>
              <a:ext cx="3111928" cy="3715384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513989" y="3435649"/>
              <a:ext cx="3734314" cy="2502327"/>
            </a:xfrm>
            <a:prstGeom prst="line">
              <a:avLst/>
            </a:prstGeom>
            <a:ln w="381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608" name="TextBox 16"/>
            <p:cNvSpPr txBox="1">
              <a:spLocks noChangeArrowheads="1"/>
            </p:cNvSpPr>
            <p:nvPr/>
          </p:nvSpPr>
          <p:spPr bwMode="auto">
            <a:xfrm>
              <a:off x="6595401" y="5943600"/>
              <a:ext cx="3578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i="1"/>
                <a:t>X</a:t>
              </a:r>
              <a:r>
                <a:rPr lang="en-US" sz="1200" baseline="-25000"/>
                <a:t>1</a:t>
              </a:r>
              <a:endParaRPr lang="en-US" sz="1200"/>
            </a:p>
          </p:txBody>
        </p:sp>
        <p:sp>
          <p:nvSpPr>
            <p:cNvPr id="24609" name="TextBox 17"/>
            <p:cNvSpPr txBox="1">
              <a:spLocks noChangeArrowheads="1"/>
            </p:cNvSpPr>
            <p:nvPr/>
          </p:nvSpPr>
          <p:spPr bwMode="auto">
            <a:xfrm>
              <a:off x="2144051" y="1817300"/>
              <a:ext cx="3578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i="1"/>
                <a:t>X</a:t>
              </a:r>
              <a:r>
                <a:rPr lang="en-US" sz="1200" baseline="-25000"/>
                <a:t>2</a:t>
              </a:r>
              <a:endParaRPr lang="en-US" sz="1200"/>
            </a:p>
          </p:txBody>
        </p: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3725863" y="3924300"/>
            <a:ext cx="2136775" cy="1519238"/>
            <a:chOff x="3002066" y="3924300"/>
            <a:chExt cx="2136568" cy="1518701"/>
          </a:xfrm>
        </p:grpSpPr>
        <p:sp>
          <p:nvSpPr>
            <p:cNvPr id="24594" name="TextBox 18"/>
            <p:cNvSpPr txBox="1">
              <a:spLocks noChangeArrowheads="1"/>
            </p:cNvSpPr>
            <p:nvPr/>
          </p:nvSpPr>
          <p:spPr bwMode="auto">
            <a:xfrm>
              <a:off x="3003550" y="3924300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  <p:sp>
          <p:nvSpPr>
            <p:cNvPr id="24595" name="TextBox 19"/>
            <p:cNvSpPr txBox="1">
              <a:spLocks noChangeArrowheads="1"/>
            </p:cNvSpPr>
            <p:nvPr/>
          </p:nvSpPr>
          <p:spPr bwMode="auto">
            <a:xfrm>
              <a:off x="4864100" y="5166002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  <p:sp>
          <p:nvSpPr>
            <p:cNvPr id="24596" name="TextBox 20"/>
            <p:cNvSpPr txBox="1">
              <a:spLocks noChangeArrowheads="1"/>
            </p:cNvSpPr>
            <p:nvPr/>
          </p:nvSpPr>
          <p:spPr bwMode="auto">
            <a:xfrm>
              <a:off x="4241800" y="4547800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  <p:sp>
          <p:nvSpPr>
            <p:cNvPr id="24597" name="TextBox 21"/>
            <p:cNvSpPr txBox="1">
              <a:spLocks noChangeArrowheads="1"/>
            </p:cNvSpPr>
            <p:nvPr/>
          </p:nvSpPr>
          <p:spPr bwMode="auto">
            <a:xfrm>
              <a:off x="4241800" y="5166002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  <p:sp>
          <p:nvSpPr>
            <p:cNvPr id="24598" name="TextBox 22"/>
            <p:cNvSpPr txBox="1">
              <a:spLocks noChangeArrowheads="1"/>
            </p:cNvSpPr>
            <p:nvPr/>
          </p:nvSpPr>
          <p:spPr bwMode="auto">
            <a:xfrm>
              <a:off x="3621933" y="4547800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  <p:sp>
          <p:nvSpPr>
            <p:cNvPr id="24599" name="TextBox 23"/>
            <p:cNvSpPr txBox="1">
              <a:spLocks noChangeArrowheads="1"/>
            </p:cNvSpPr>
            <p:nvPr/>
          </p:nvSpPr>
          <p:spPr bwMode="auto">
            <a:xfrm>
              <a:off x="3621933" y="5166002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  <p:sp>
          <p:nvSpPr>
            <p:cNvPr id="24600" name="TextBox 24"/>
            <p:cNvSpPr txBox="1">
              <a:spLocks noChangeArrowheads="1"/>
            </p:cNvSpPr>
            <p:nvPr/>
          </p:nvSpPr>
          <p:spPr bwMode="auto">
            <a:xfrm>
              <a:off x="3003550" y="4547800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  <p:sp>
          <p:nvSpPr>
            <p:cNvPr id="24601" name="TextBox 25"/>
            <p:cNvSpPr txBox="1">
              <a:spLocks noChangeArrowheads="1"/>
            </p:cNvSpPr>
            <p:nvPr/>
          </p:nvSpPr>
          <p:spPr bwMode="auto">
            <a:xfrm>
              <a:off x="3002066" y="5166002"/>
              <a:ext cx="274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+</a:t>
              </a:r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524500" y="3600450"/>
            <a:ext cx="21526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+</a:t>
            </a:r>
            <a:r>
              <a:rPr lang="en-US" sz="1200"/>
              <a:t> = Possible Integer Solution</a:t>
            </a:r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4070350" y="2881313"/>
            <a:ext cx="1471613" cy="277812"/>
            <a:chOff x="3346450" y="2881699"/>
            <a:chExt cx="1471153" cy="276999"/>
          </a:xfrm>
        </p:grpSpPr>
        <p:sp>
          <p:nvSpPr>
            <p:cNvPr id="24592" name="TextBox 27"/>
            <p:cNvSpPr txBox="1">
              <a:spLocks noChangeArrowheads="1"/>
            </p:cNvSpPr>
            <p:nvPr/>
          </p:nvSpPr>
          <p:spPr bwMode="auto">
            <a:xfrm>
              <a:off x="3625850" y="2881699"/>
              <a:ext cx="11917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  <a:r>
                <a:rPr lang="en-US" sz="1200" i="1"/>
                <a:t>X</a:t>
              </a:r>
              <a:r>
                <a:rPr lang="en-US" sz="1200" baseline="-25000"/>
                <a:t>1</a:t>
              </a:r>
              <a:r>
                <a:rPr lang="en-US" sz="1200"/>
                <a:t> + 5</a:t>
              </a:r>
              <a:r>
                <a:rPr lang="en-US" sz="1200" i="1"/>
                <a:t>X</a:t>
              </a:r>
              <a:r>
                <a:rPr lang="en-US" sz="1200" baseline="-25000"/>
                <a:t>2</a:t>
              </a:r>
              <a:r>
                <a:rPr lang="en-US" sz="1200"/>
                <a:t> ≤ 30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3346450" y="3057395"/>
              <a:ext cx="342793" cy="101303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5518150" y="4316413"/>
            <a:ext cx="2552700" cy="735012"/>
            <a:chOff x="4794250" y="4316967"/>
            <a:chExt cx="2553003" cy="734457"/>
          </a:xfrm>
        </p:grpSpPr>
        <p:sp>
          <p:nvSpPr>
            <p:cNvPr id="27" name="Oval 26"/>
            <p:cNvSpPr/>
            <p:nvPr/>
          </p:nvSpPr>
          <p:spPr>
            <a:xfrm>
              <a:off x="4794250" y="4959419"/>
              <a:ext cx="92086" cy="9200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590" name="TextBox 28"/>
            <p:cNvSpPr txBox="1">
              <a:spLocks noChangeArrowheads="1"/>
            </p:cNvSpPr>
            <p:nvPr/>
          </p:nvSpPr>
          <p:spPr bwMode="auto">
            <a:xfrm>
              <a:off x="4794250" y="4316967"/>
              <a:ext cx="255300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Optimal LP Solution</a:t>
              </a:r>
            </a:p>
            <a:p>
              <a:r>
                <a:rPr lang="en-US" sz="1200"/>
                <a:t>(</a:t>
              </a:r>
              <a:r>
                <a:rPr lang="en-US" sz="1200" i="1"/>
                <a:t>X</a:t>
              </a:r>
              <a:r>
                <a:rPr lang="en-US" sz="1200" baseline="-25000"/>
                <a:t>1</a:t>
              </a:r>
              <a:r>
                <a:rPr lang="en-US" sz="1200"/>
                <a:t>= 3.75, </a:t>
              </a:r>
              <a:r>
                <a:rPr lang="en-US" sz="1200" i="1"/>
                <a:t>X</a:t>
              </a:r>
              <a:r>
                <a:rPr lang="en-US" sz="1200" baseline="-25000"/>
                <a:t>2</a:t>
              </a:r>
              <a:r>
                <a:rPr lang="en-US" sz="1200"/>
                <a:t> = 1.5, Profit = $35.25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4886336" y="4778580"/>
              <a:ext cx="296898" cy="180838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6350000" y="5073650"/>
            <a:ext cx="1527175" cy="369888"/>
            <a:chOff x="5626100" y="5074423"/>
            <a:chExt cx="1527077" cy="368578"/>
          </a:xfrm>
        </p:grpSpPr>
        <p:sp>
          <p:nvSpPr>
            <p:cNvPr id="24587" name="TextBox 30"/>
            <p:cNvSpPr txBox="1">
              <a:spLocks noChangeArrowheads="1"/>
            </p:cNvSpPr>
            <p:nvPr/>
          </p:nvSpPr>
          <p:spPr bwMode="auto">
            <a:xfrm>
              <a:off x="5961424" y="5074423"/>
              <a:ext cx="11917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  <a:r>
                <a:rPr lang="en-US" sz="1200" i="1"/>
                <a:t>X</a:t>
              </a:r>
              <a:r>
                <a:rPr lang="en-US" sz="1200" baseline="-25000"/>
                <a:t>1</a:t>
              </a:r>
              <a:r>
                <a:rPr lang="en-US" sz="1200"/>
                <a:t> + 3</a:t>
              </a:r>
              <a:r>
                <a:rPr lang="en-US" sz="1200" i="1"/>
                <a:t>X</a:t>
              </a:r>
              <a:r>
                <a:rPr lang="en-US" sz="1200" baseline="-25000"/>
                <a:t>2</a:t>
              </a:r>
              <a:r>
                <a:rPr lang="en-US" sz="1200"/>
                <a:t> ≤ 12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>
              <a:off x="5626100" y="5250012"/>
              <a:ext cx="379389" cy="192989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95300" y="1725613"/>
            <a:ext cx="18161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FIGURE 10.1 – Harrison Electric Problem</a:t>
            </a:r>
          </a:p>
        </p:txBody>
      </p:sp>
    </p:spTree>
    <p:extLst>
      <p:ext uri="{BB962C8B-B14F-4D97-AF65-F5344CB8AC3E}">
        <p14:creationId xmlns:p14="http://schemas.microsoft.com/office/powerpoint/2010/main" val="352630706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Formulating LP Problems</a:t>
            </a:r>
          </a:p>
        </p:txBody>
      </p:sp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Developing a mathematical model to represent the managerial problem</a:t>
            </a:r>
          </a:p>
          <a:p>
            <a:r>
              <a:rPr lang="en-US" smtClean="0">
                <a:latin typeface="Arial" charset="0"/>
                <a:cs typeface="Arial" charset="0"/>
              </a:rPr>
              <a:t>Steps in formulating a LP problem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Completely understand the managerial problem being faced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Identify the objective and the constraints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Define the decision variables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Use the decision variables to write mathematical expressions for the objective function and the constraints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D50FC1F6-52AE-4D6A-A433-C8BEAF8F4B8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</a:t>
            </a:r>
            <a:r>
              <a:rPr lang="en-US" dirty="0"/>
              <a:t>of Integer Programming</a:t>
            </a:r>
          </a:p>
        </p:txBody>
      </p:sp>
      <p:sp>
        <p:nvSpPr>
          <p:cNvPr id="25602" name="Content Placeholder 7"/>
          <p:cNvSpPr>
            <a:spLocks noGrp="1"/>
          </p:cNvSpPr>
          <p:nvPr>
            <p:ph idx="1"/>
          </p:nvPr>
        </p:nvSpPr>
        <p:spPr>
          <a:xfrm>
            <a:off x="673100" y="1701800"/>
            <a:ext cx="7823200" cy="4525963"/>
          </a:xfrm>
        </p:spPr>
        <p:txBody>
          <a:bodyPr/>
          <a:lstStyle/>
          <a:p>
            <a:r>
              <a:rPr lang="en-US" sz="2800" smtClean="0">
                <a:latin typeface="Arial" charset="0"/>
                <a:cs typeface="Arial" charset="0"/>
              </a:rPr>
              <a:t>Production planner recognizes this is an integer problem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First attempt at solving it is to round the values to </a:t>
            </a:r>
            <a:r>
              <a:rPr lang="en-US" sz="2400" i="1" smtClean="0">
                <a:latin typeface="Arial" charset="0"/>
                <a:cs typeface="Arial" charset="0"/>
              </a:rPr>
              <a:t>X</a:t>
            </a:r>
            <a:r>
              <a:rPr lang="en-US" sz="2400" baseline="-25000" smtClean="0">
                <a:latin typeface="Arial" charset="0"/>
                <a:cs typeface="Arial" charset="0"/>
              </a:rPr>
              <a:t>1</a:t>
            </a:r>
            <a:r>
              <a:rPr lang="en-US" sz="2400" smtClean="0">
                <a:latin typeface="Arial" charset="0"/>
                <a:cs typeface="Arial" charset="0"/>
              </a:rPr>
              <a:t> = 4 and </a:t>
            </a:r>
            <a:r>
              <a:rPr lang="en-US" sz="2400" i="1" smtClean="0">
                <a:latin typeface="Arial" charset="0"/>
                <a:cs typeface="Arial" charset="0"/>
              </a:rPr>
              <a:t>X</a:t>
            </a:r>
            <a:r>
              <a:rPr lang="en-US" sz="2400" baseline="-25000" smtClean="0">
                <a:latin typeface="Arial" charset="0"/>
                <a:cs typeface="Arial" charset="0"/>
              </a:rPr>
              <a:t>2</a:t>
            </a:r>
            <a:r>
              <a:rPr lang="en-US" sz="2400" smtClean="0">
                <a:latin typeface="Arial" charset="0"/>
                <a:cs typeface="Arial" charset="0"/>
              </a:rPr>
              <a:t> = 2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However, this is not feasible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Rounding </a:t>
            </a:r>
            <a:r>
              <a:rPr lang="en-US" sz="2400" i="1" smtClean="0">
                <a:latin typeface="Arial" charset="0"/>
                <a:cs typeface="Arial" charset="0"/>
              </a:rPr>
              <a:t>X</a:t>
            </a:r>
            <a:r>
              <a:rPr lang="en-US" sz="2400" baseline="-25000" smtClean="0">
                <a:latin typeface="Arial" charset="0"/>
                <a:cs typeface="Arial" charset="0"/>
              </a:rPr>
              <a:t>2</a:t>
            </a:r>
            <a:r>
              <a:rPr lang="en-US" sz="2400" smtClean="0">
                <a:latin typeface="Arial" charset="0"/>
                <a:cs typeface="Arial" charset="0"/>
              </a:rPr>
              <a:t> down to 1 gives a feasible solution, but it may not be optimal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This could be solved using the enumeration method</a:t>
            </a:r>
          </a:p>
          <a:p>
            <a:pPr lvl="1"/>
            <a:r>
              <a:rPr lang="en-US" sz="2400" smtClean="0">
                <a:latin typeface="Arial" charset="0"/>
                <a:cs typeface="Arial" charset="0"/>
              </a:rPr>
              <a:t>Generally not possible for large problems</a:t>
            </a:r>
          </a:p>
          <a:p>
            <a:endParaRPr lang="en-US" sz="280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 – </a:t>
            </a:r>
            <a:fld id="{54512C96-E755-41A4-B850-DCE0DB4EF151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8770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</a:t>
            </a:r>
            <a:r>
              <a:rPr lang="en-US" dirty="0"/>
              <a:t>of Integer Programming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 – </a:t>
            </a:r>
            <a:fld id="{6FA932F1-BB72-4D50-ACA4-78FB7E3A85CB}" type="slidenum">
              <a:rPr lang="en-US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8" name="Group 392"/>
          <p:cNvGraphicFramePr>
            <a:graphicFrameLocks noGrp="1"/>
          </p:cNvGraphicFramePr>
          <p:nvPr/>
        </p:nvGraphicFramePr>
        <p:xfrm>
          <a:off x="1435100" y="1500188"/>
          <a:ext cx="6115050" cy="4932363"/>
        </p:xfrm>
        <a:graphic>
          <a:graphicData uri="http://schemas.openxmlformats.org/drawingml/2006/table">
            <a:tbl>
              <a:tblPr/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CHANDELIERS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1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CEILING FANS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2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PROFIT ($7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1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 + $6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2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667500" y="3070225"/>
            <a:ext cx="2298700" cy="677863"/>
            <a:chOff x="6667500" y="3070225"/>
            <a:chExt cx="2298700" cy="677621"/>
          </a:xfrm>
        </p:grpSpPr>
        <p:sp>
          <p:nvSpPr>
            <p:cNvPr id="26693" name="Text Box 393"/>
            <p:cNvSpPr txBox="1">
              <a:spLocks noChangeArrowheads="1"/>
            </p:cNvSpPr>
            <p:nvPr/>
          </p:nvSpPr>
          <p:spPr bwMode="auto">
            <a:xfrm>
              <a:off x="6994525" y="3070225"/>
              <a:ext cx="1971675" cy="677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>
                  <a:ea typeface="MS PGothic" pitchFamily="34" charset="-128"/>
                </a:rPr>
                <a:t>Optimal solution to integer programming problem</a:t>
              </a:r>
            </a:p>
          </p:txBody>
        </p:sp>
        <p:sp>
          <p:nvSpPr>
            <p:cNvPr id="26694" name="Line 396"/>
            <p:cNvSpPr>
              <a:spLocks noChangeShapeType="1"/>
            </p:cNvSpPr>
            <p:nvPr/>
          </p:nvSpPr>
          <p:spPr bwMode="auto">
            <a:xfrm flipH="1">
              <a:off x="6667500" y="3213100"/>
              <a:ext cx="355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667500" y="4351338"/>
            <a:ext cx="2171700" cy="484187"/>
            <a:chOff x="6667500" y="4351338"/>
            <a:chExt cx="2171700" cy="483722"/>
          </a:xfrm>
        </p:grpSpPr>
        <p:sp>
          <p:nvSpPr>
            <p:cNvPr id="26691" name="Text Box 394"/>
            <p:cNvSpPr txBox="1">
              <a:spLocks noChangeArrowheads="1"/>
            </p:cNvSpPr>
            <p:nvPr/>
          </p:nvSpPr>
          <p:spPr bwMode="auto">
            <a:xfrm>
              <a:off x="6994525" y="4351338"/>
              <a:ext cx="1844675" cy="483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>
                  <a:ea typeface="MS PGothic" pitchFamily="34" charset="-128"/>
                </a:rPr>
                <a:t>Solution if rounding is used</a:t>
              </a:r>
            </a:p>
          </p:txBody>
        </p:sp>
        <p:sp>
          <p:nvSpPr>
            <p:cNvPr id="26692" name="Line 397"/>
            <p:cNvSpPr>
              <a:spLocks noChangeShapeType="1"/>
            </p:cNvSpPr>
            <p:nvPr/>
          </p:nvSpPr>
          <p:spPr bwMode="auto">
            <a:xfrm flipH="1">
              <a:off x="6667500" y="4492625"/>
              <a:ext cx="355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5900" y="2005013"/>
            <a:ext cx="18161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TABLE 10.1 – Integer Solutions to the Harrison Electric Company Problem </a:t>
            </a:r>
          </a:p>
        </p:txBody>
      </p:sp>
    </p:spTree>
    <p:extLst>
      <p:ext uri="{BB962C8B-B14F-4D97-AF65-F5344CB8AC3E}">
        <p14:creationId xmlns:p14="http://schemas.microsoft.com/office/powerpoint/2010/main" val="57474252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37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Harrison Electric Company Example of Integer Programming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 – </a:t>
            </a:r>
            <a:fld id="{15205C32-D4F6-4858-976F-ED54527180EF}" type="slidenum">
              <a:rPr lang="en-US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8" name="Group 392"/>
          <p:cNvGraphicFramePr>
            <a:graphicFrameLocks noGrp="1"/>
          </p:cNvGraphicFramePr>
          <p:nvPr/>
        </p:nvGraphicFramePr>
        <p:xfrm>
          <a:off x="1435100" y="1500188"/>
          <a:ext cx="6115050" cy="4932363"/>
        </p:xfrm>
        <a:graphic>
          <a:graphicData uri="http://schemas.openxmlformats.org/drawingml/2006/table">
            <a:tbl>
              <a:tblPr/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CHANDELIERS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1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CEILING FANS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2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PROFIT ($7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1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 + $6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2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pSp>
        <p:nvGrpSpPr>
          <p:cNvPr id="27712" name="Group 14"/>
          <p:cNvGrpSpPr>
            <a:grpSpLocks/>
          </p:cNvGrpSpPr>
          <p:nvPr/>
        </p:nvGrpSpPr>
        <p:grpSpPr bwMode="auto">
          <a:xfrm>
            <a:off x="6667500" y="3070225"/>
            <a:ext cx="2298700" cy="677863"/>
            <a:chOff x="6667500" y="3070225"/>
            <a:chExt cx="2298700" cy="677621"/>
          </a:xfrm>
        </p:grpSpPr>
        <p:sp>
          <p:nvSpPr>
            <p:cNvPr id="27718" name="Text Box 393"/>
            <p:cNvSpPr txBox="1">
              <a:spLocks noChangeArrowheads="1"/>
            </p:cNvSpPr>
            <p:nvPr/>
          </p:nvSpPr>
          <p:spPr bwMode="auto">
            <a:xfrm>
              <a:off x="6994525" y="3070225"/>
              <a:ext cx="1971675" cy="677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>
                  <a:ea typeface="MS PGothic" pitchFamily="34" charset="-128"/>
                </a:rPr>
                <a:t>Optimal solution to integer programming problem</a:t>
              </a:r>
            </a:p>
          </p:txBody>
        </p:sp>
        <p:sp>
          <p:nvSpPr>
            <p:cNvPr id="27719" name="Line 396"/>
            <p:cNvSpPr>
              <a:spLocks noChangeShapeType="1"/>
            </p:cNvSpPr>
            <p:nvPr/>
          </p:nvSpPr>
          <p:spPr bwMode="auto">
            <a:xfrm flipH="1">
              <a:off x="6667500" y="3213100"/>
              <a:ext cx="355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713" name="Group 15"/>
          <p:cNvGrpSpPr>
            <a:grpSpLocks/>
          </p:cNvGrpSpPr>
          <p:nvPr/>
        </p:nvGrpSpPr>
        <p:grpSpPr bwMode="auto">
          <a:xfrm>
            <a:off x="6667500" y="4351338"/>
            <a:ext cx="2171700" cy="484187"/>
            <a:chOff x="6667500" y="4351338"/>
            <a:chExt cx="2171700" cy="483722"/>
          </a:xfrm>
        </p:grpSpPr>
        <p:sp>
          <p:nvSpPr>
            <p:cNvPr id="27716" name="Text Box 394"/>
            <p:cNvSpPr txBox="1">
              <a:spLocks noChangeArrowheads="1"/>
            </p:cNvSpPr>
            <p:nvPr/>
          </p:nvSpPr>
          <p:spPr bwMode="auto">
            <a:xfrm>
              <a:off x="6994525" y="4351338"/>
              <a:ext cx="1844675" cy="483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>
                  <a:ea typeface="MS PGothic" pitchFamily="34" charset="-128"/>
                </a:rPr>
                <a:t>Solution if rounding is used</a:t>
              </a:r>
            </a:p>
          </p:txBody>
        </p:sp>
        <p:sp>
          <p:nvSpPr>
            <p:cNvPr id="27717" name="Line 397"/>
            <p:cNvSpPr>
              <a:spLocks noChangeShapeType="1"/>
            </p:cNvSpPr>
            <p:nvPr/>
          </p:nvSpPr>
          <p:spPr bwMode="auto">
            <a:xfrm flipH="1">
              <a:off x="6667500" y="4492625"/>
              <a:ext cx="355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714" name="TextBox 13"/>
          <p:cNvSpPr txBox="1">
            <a:spLocks noChangeArrowheads="1"/>
          </p:cNvSpPr>
          <p:nvPr/>
        </p:nvSpPr>
        <p:spPr bwMode="auto">
          <a:xfrm>
            <a:off x="215900" y="2005013"/>
            <a:ext cx="18161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TABLE 10.1 – Integer Solutions to the Harrison Electric Company Problem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213100"/>
            <a:ext cx="5435600" cy="20335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lIns="324000" tIns="280800" rIns="324000" bIns="280800">
            <a:spAutoFit/>
          </a:bodyPr>
          <a:lstStyle/>
          <a:p>
            <a:pPr marL="342900" indent="-3429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2000" dirty="0">
                <a:latin typeface="Arial"/>
                <a:cs typeface="Arial"/>
              </a:rPr>
              <a:t>The optimal integer solution is less than the optimal LP solution of $35.25</a:t>
            </a:r>
          </a:p>
          <a:p>
            <a:pPr marL="342900" indent="-3429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2000" dirty="0">
                <a:latin typeface="Arial"/>
                <a:cs typeface="Arial"/>
              </a:rPr>
              <a:t>An integer solution can </a:t>
            </a:r>
            <a:r>
              <a:rPr lang="en-US" sz="2000" i="1" dirty="0">
                <a:latin typeface="Arial"/>
                <a:cs typeface="Arial"/>
              </a:rPr>
              <a:t>never</a:t>
            </a:r>
            <a:r>
              <a:rPr lang="en-US" sz="2000" dirty="0">
                <a:latin typeface="Arial"/>
                <a:cs typeface="Arial"/>
              </a:rPr>
              <a:t> be better than the LP solution and is </a:t>
            </a:r>
            <a:r>
              <a:rPr lang="en-US" sz="2000" i="1" dirty="0">
                <a:latin typeface="Arial"/>
                <a:cs typeface="Arial"/>
              </a:rPr>
              <a:t>usually</a:t>
            </a:r>
            <a:r>
              <a:rPr lang="en-US" sz="2000" dirty="0">
                <a:latin typeface="Arial"/>
                <a:cs typeface="Arial"/>
              </a:rPr>
              <a:t> a lesser value</a:t>
            </a:r>
          </a:p>
        </p:txBody>
      </p:sp>
    </p:spTree>
    <p:extLst>
      <p:ext uri="{BB962C8B-B14F-4D97-AF65-F5344CB8AC3E}">
        <p14:creationId xmlns:p14="http://schemas.microsoft.com/office/powerpoint/2010/main" val="72365764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17638"/>
            <a:ext cx="83439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dean of the </a:t>
            </a:r>
            <a:r>
              <a:rPr lang="en-US" sz="2400" dirty="0" smtClean="0"/>
              <a:t>Caucasus School of </a:t>
            </a:r>
            <a:r>
              <a:rPr lang="en-US" sz="2400" dirty="0"/>
              <a:t>Business </a:t>
            </a:r>
            <a:r>
              <a:rPr lang="en-US" sz="2400" dirty="0" smtClean="0"/>
              <a:t>must plan </a:t>
            </a:r>
            <a:r>
              <a:rPr lang="en-US" sz="2400" dirty="0"/>
              <a:t>the school’s course offerings for the fall semester.</a:t>
            </a:r>
          </a:p>
          <a:p>
            <a:r>
              <a:rPr lang="en-US" sz="2400" dirty="0"/>
              <a:t>Student demands make it necessary to offer </a:t>
            </a:r>
            <a:r>
              <a:rPr lang="en-US" sz="2400" dirty="0" smtClean="0"/>
              <a:t>at least </a:t>
            </a:r>
            <a:r>
              <a:rPr lang="en-US" sz="2400" dirty="0"/>
              <a:t>30 undergraduate and 20 graduate courses </a:t>
            </a:r>
            <a:r>
              <a:rPr lang="en-US" sz="2400" dirty="0" smtClean="0"/>
              <a:t>in the </a:t>
            </a:r>
            <a:r>
              <a:rPr lang="en-US" sz="2400" dirty="0"/>
              <a:t>term. </a:t>
            </a:r>
            <a:endParaRPr lang="en-US" sz="2400" dirty="0" smtClean="0"/>
          </a:p>
          <a:p>
            <a:r>
              <a:rPr lang="en-US" sz="2400" dirty="0" smtClean="0"/>
              <a:t>Faculty </a:t>
            </a:r>
            <a:r>
              <a:rPr lang="en-US" sz="2400" dirty="0"/>
              <a:t>contracts also dictate that at </a:t>
            </a:r>
            <a:r>
              <a:rPr lang="en-US" sz="2400" dirty="0" smtClean="0"/>
              <a:t>least 60 </a:t>
            </a:r>
            <a:r>
              <a:rPr lang="en-US" sz="2400" dirty="0"/>
              <a:t>courses be offered in total. </a:t>
            </a:r>
            <a:endParaRPr lang="en-US" sz="2400" dirty="0" smtClean="0"/>
          </a:p>
          <a:p>
            <a:r>
              <a:rPr lang="en-US" sz="2400" dirty="0" smtClean="0"/>
              <a:t>Each undergraduate course </a:t>
            </a:r>
            <a:r>
              <a:rPr lang="en-US" sz="2400" dirty="0"/>
              <a:t>taught costs the college an average of $</a:t>
            </a:r>
            <a:r>
              <a:rPr lang="en-US" sz="2400" dirty="0" smtClean="0"/>
              <a:t>2,500 in </a:t>
            </a:r>
            <a:r>
              <a:rPr lang="en-US" sz="2400" dirty="0"/>
              <a:t>faculty wages, and each graduate course </a:t>
            </a:r>
            <a:r>
              <a:rPr lang="en-US" sz="2400" dirty="0" smtClean="0"/>
              <a:t>costs $3,000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How </a:t>
            </a:r>
            <a:r>
              <a:rPr lang="en-US" sz="2400" dirty="0"/>
              <a:t>many undergraduate and </a:t>
            </a:r>
            <a:r>
              <a:rPr lang="en-US" sz="2400" dirty="0" smtClean="0"/>
              <a:t>graduate courses </a:t>
            </a:r>
            <a:r>
              <a:rPr lang="en-US" sz="2400" dirty="0"/>
              <a:t>should be taught in the fall so that total </a:t>
            </a:r>
            <a:r>
              <a:rPr lang="en-US" sz="2400" dirty="0" smtClean="0"/>
              <a:t>faculty salaries </a:t>
            </a:r>
            <a:r>
              <a:rPr lang="en-US" sz="2400" dirty="0"/>
              <a:t>are kept to a minimum?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– </a:t>
            </a:r>
            <a:fld id="{93DC1F56-837A-4E5F-BA6A-058389B78419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12075"/>
      </p:ext>
    </p:extLst>
  </p:cSld>
  <p:clrMapOvr>
    <a:masterClrMapping/>
  </p:clrMapOvr>
  <p:transition spd="slow">
    <p:pull dir="l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B&gt;=30</a:t>
            </a:r>
          </a:p>
          <a:p>
            <a:r>
              <a:rPr lang="en-US" dirty="0" smtClean="0"/>
              <a:t>M&gt;=20</a:t>
            </a:r>
          </a:p>
          <a:p>
            <a:r>
              <a:rPr lang="en-US" dirty="0" smtClean="0"/>
              <a:t>B+M&gt;=60</a:t>
            </a:r>
          </a:p>
          <a:p>
            <a:r>
              <a:rPr lang="en-US" dirty="0" smtClean="0"/>
              <a:t>Cost=2500B+3000M   minimize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 – </a:t>
            </a:r>
            <a:fld id="{93DC1F56-837A-4E5F-BA6A-058389B7841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98852"/>
      </p:ext>
    </p:extLst>
  </p:cSld>
  <p:clrMapOvr>
    <a:masterClrMapping/>
  </p:clrMapOvr>
  <p:transition spd="slow">
    <p:pull dir="l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Employee Scheduling Applications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673100" y="2171700"/>
            <a:ext cx="7823200" cy="35814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Labor Planning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Address staffing needs over a particular time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Especially useful when there is some flexibility in assigning workers that require overlapping or interchangeable talents</a:t>
            </a: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 – </a:t>
            </a:r>
            <a:fld id="{58535059-65FE-47DB-BF95-C3B640E8B1E4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84842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Bank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Bank requires </a:t>
            </a:r>
            <a:r>
              <a:rPr lang="en-US" dirty="0" smtClean="0">
                <a:latin typeface="Arial" charset="0"/>
                <a:cs typeface="Arial" charset="0"/>
              </a:rPr>
              <a:t>between 10 and 18 tellers depending on the time of day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The bank wants a schedule that will minimize total personnel costs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Lunch time from noon to 2 pm is generally the busiest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Bank employs 12 full-time tellers, many part-time workers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 – </a:t>
            </a:r>
            <a:fld id="{E087C9B8-669E-4FA7-B508-2929DE5A0011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32678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Bank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4559300"/>
          </a:xfrm>
        </p:spPr>
        <p:txBody>
          <a:bodyPr/>
          <a:lstStyle/>
          <a:p>
            <a:pPr lvl="1"/>
            <a:r>
              <a:rPr lang="en-US" dirty="0" smtClean="0">
                <a:latin typeface="Arial" charset="0"/>
                <a:cs typeface="Arial" charset="0"/>
              </a:rPr>
              <a:t>Part-time workers must put in exactly four hours per day, can start anytime between 9 am and 1 pm, and are inexpensive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Full-time workers work from 9 am to </a:t>
            </a:r>
            <a:r>
              <a:rPr lang="en-US" dirty="0" smtClean="0">
                <a:latin typeface="Arial" charset="0"/>
                <a:cs typeface="Arial" charset="0"/>
              </a:rPr>
              <a:t>5 </a:t>
            </a:r>
            <a:r>
              <a:rPr lang="en-US" dirty="0" smtClean="0">
                <a:latin typeface="Arial" charset="0"/>
                <a:cs typeface="Arial" charset="0"/>
              </a:rPr>
              <a:t>pm and have 1 hour for lunch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Part-time hours are limited to a maximum of 50% of the day’s total requirements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Part-timers earn $8 per hour on average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Full-timers earn $100 per day on average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It will release one or more of its full-time tellers if it is profitable to do 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 – </a:t>
            </a:r>
            <a:fld id="{ECD49B8F-3FF0-46CB-BF97-AB124AB54DF1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1421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Bank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673100" y="1435100"/>
            <a:ext cx="7823200" cy="6858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Labor requirements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 – </a:t>
            </a:r>
            <a:fld id="{FEF320A9-3DF0-43A6-8CDB-0599A155EEC9}" type="slidenum">
              <a:rPr lang="en-US"/>
              <a:pPr>
                <a:defRPr/>
              </a:pPr>
              <a:t>48</a:t>
            </a:fld>
            <a:endParaRPr lang="en-US"/>
          </a:p>
        </p:txBody>
      </p:sp>
      <p:graphicFrame>
        <p:nvGraphicFramePr>
          <p:cNvPr id="6" name="Group 141"/>
          <p:cNvGraphicFramePr>
            <a:graphicFrameLocks noGrp="1"/>
          </p:cNvGraphicFramePr>
          <p:nvPr/>
        </p:nvGraphicFramePr>
        <p:xfrm>
          <a:off x="1346200" y="2603500"/>
          <a:ext cx="6438900" cy="3228975"/>
        </p:xfrm>
        <a:graphic>
          <a:graphicData uri="http://schemas.openxmlformats.org/drawingml/2006/table">
            <a:tbl>
              <a:tblPr/>
              <a:tblGrid>
                <a:gridCol w="234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TIME PERIOD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NUMBER OF TELLERS REQUIRED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 am – 10 am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 am – 11 am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 am – Noon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Noon – 1 pm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 pm – 2 pm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 pm – 3 pm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 pm – 4 pm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 pm – 5 pm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114425" y="2120900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TABLE 8.4</a:t>
            </a:r>
          </a:p>
        </p:txBody>
      </p:sp>
    </p:spTree>
    <p:extLst>
      <p:ext uri="{BB962C8B-B14F-4D97-AF65-F5344CB8AC3E}">
        <p14:creationId xmlns:p14="http://schemas.microsoft.com/office/powerpoint/2010/main" val="230549445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Bank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6858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Variables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 – </a:t>
            </a:r>
            <a:fld id="{EB5CA7C1-7D06-40F1-A59E-97EC5BB8E145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04900" y="2095500"/>
            <a:ext cx="7099300" cy="24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300"/>
              </a:spcAft>
            </a:pPr>
            <a:r>
              <a:rPr lang="en-US" sz="2000"/>
              <a:t>	</a:t>
            </a:r>
            <a:r>
              <a:rPr lang="en-US" sz="2000" i="1"/>
              <a:t>F</a:t>
            </a:r>
            <a:r>
              <a:rPr lang="en-US" sz="2000"/>
              <a:t>	= full-time tellers</a:t>
            </a:r>
          </a:p>
          <a:p>
            <a:pPr>
              <a:spcAft>
                <a:spcPts val="300"/>
              </a:spcAft>
            </a:pPr>
            <a:r>
              <a:rPr lang="en-US" sz="2000"/>
              <a:t>	</a:t>
            </a:r>
            <a:r>
              <a:rPr lang="en-US" sz="2000" i="1"/>
              <a:t>P</a:t>
            </a:r>
            <a:r>
              <a:rPr lang="en-US" sz="2000" baseline="-25000"/>
              <a:t>1</a:t>
            </a:r>
            <a:r>
              <a:rPr lang="en-US" sz="2000"/>
              <a:t>	= part-timers starting at 9 am (leaving at 1 pm)</a:t>
            </a:r>
          </a:p>
          <a:p>
            <a:pPr>
              <a:spcAft>
                <a:spcPts val="300"/>
              </a:spcAft>
            </a:pPr>
            <a:r>
              <a:rPr lang="en-US" sz="2000"/>
              <a:t>	</a:t>
            </a:r>
            <a:r>
              <a:rPr lang="en-US" sz="2000" i="1"/>
              <a:t>P</a:t>
            </a:r>
            <a:r>
              <a:rPr lang="en-US" sz="2000" baseline="-25000"/>
              <a:t>2</a:t>
            </a:r>
            <a:r>
              <a:rPr lang="en-US" sz="2000"/>
              <a:t>	= part-timers starting at 10 am (leaving at 2 pm)</a:t>
            </a:r>
          </a:p>
          <a:p>
            <a:pPr>
              <a:spcAft>
                <a:spcPts val="300"/>
              </a:spcAft>
            </a:pPr>
            <a:r>
              <a:rPr lang="en-US" sz="2000"/>
              <a:t>	</a:t>
            </a:r>
            <a:r>
              <a:rPr lang="en-US" sz="2000" i="1"/>
              <a:t>P</a:t>
            </a:r>
            <a:r>
              <a:rPr lang="en-US" sz="2000" baseline="-25000"/>
              <a:t>3</a:t>
            </a:r>
            <a:r>
              <a:rPr lang="en-US" sz="2000"/>
              <a:t>	= part-timers starting at 11 am (leaving at 3 pm)</a:t>
            </a:r>
          </a:p>
          <a:p>
            <a:pPr>
              <a:spcAft>
                <a:spcPts val="300"/>
              </a:spcAft>
            </a:pPr>
            <a:r>
              <a:rPr lang="en-US" sz="2000"/>
              <a:t>	</a:t>
            </a:r>
            <a:r>
              <a:rPr lang="en-US" sz="2000" i="1"/>
              <a:t>P</a:t>
            </a:r>
            <a:r>
              <a:rPr lang="en-US" sz="2000" baseline="-25000"/>
              <a:t>4</a:t>
            </a:r>
            <a:r>
              <a:rPr lang="en-US" sz="2000"/>
              <a:t>	= part-timers starting at noon (leaving at 4 pm)</a:t>
            </a:r>
          </a:p>
          <a:p>
            <a:pPr>
              <a:spcAft>
                <a:spcPts val="300"/>
              </a:spcAft>
            </a:pPr>
            <a:r>
              <a:rPr lang="en-US" sz="2000"/>
              <a:t>	</a:t>
            </a:r>
            <a:r>
              <a:rPr lang="en-US" sz="2000" i="1"/>
              <a:t>P</a:t>
            </a:r>
            <a:r>
              <a:rPr lang="en-US" sz="2000" baseline="-25000"/>
              <a:t>5</a:t>
            </a:r>
            <a:r>
              <a:rPr lang="en-US" sz="2000"/>
              <a:t>	= part-timers starting at 1 pm (leaving at 5 pm)</a:t>
            </a:r>
          </a:p>
          <a:p>
            <a:pPr>
              <a:spcAft>
                <a:spcPts val="300"/>
              </a:spcAft>
            </a:pPr>
            <a:endParaRPr lang="en-US" sz="200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152525" y="5019675"/>
            <a:ext cx="7051675" cy="650875"/>
            <a:chOff x="406" y="1527"/>
            <a:chExt cx="4442" cy="410"/>
          </a:xfrm>
        </p:grpSpPr>
        <p:sp>
          <p:nvSpPr>
            <p:cNvPr id="63496" name="Text Box 6"/>
            <p:cNvSpPr txBox="1">
              <a:spLocks noChangeArrowheads="1"/>
            </p:cNvSpPr>
            <p:nvPr/>
          </p:nvSpPr>
          <p:spPr bwMode="auto">
            <a:xfrm>
              <a:off x="406" y="1527"/>
              <a:ext cx="159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>
                  <a:ea typeface="MS PGothic" pitchFamily="34" charset="-128"/>
                </a:rPr>
                <a:t>Minimize total daily personnel cost</a:t>
              </a:r>
            </a:p>
          </p:txBody>
        </p:sp>
        <p:sp>
          <p:nvSpPr>
            <p:cNvPr id="63497" name="Text Box 7"/>
            <p:cNvSpPr txBox="1">
              <a:spLocks noChangeArrowheads="1"/>
            </p:cNvSpPr>
            <p:nvPr/>
          </p:nvSpPr>
          <p:spPr bwMode="auto">
            <a:xfrm>
              <a:off x="1998" y="1616"/>
              <a:ext cx="28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a typeface="MS PGothic" pitchFamily="34" charset="-128"/>
                </a:rPr>
                <a:t>= $100</a:t>
              </a:r>
              <a:r>
                <a:rPr lang="en-US" sz="2000" b="1" i="1" dirty="0">
                  <a:solidFill>
                    <a:srgbClr val="FF0000"/>
                  </a:solidFill>
                  <a:ea typeface="MS PGothic" pitchFamily="34" charset="-128"/>
                </a:rPr>
                <a:t>F</a:t>
              </a:r>
              <a:r>
                <a:rPr lang="en-US" sz="2000" b="1" dirty="0">
                  <a:solidFill>
                    <a:srgbClr val="FF0000"/>
                  </a:solidFill>
                  <a:ea typeface="MS PGothic" pitchFamily="34" charset="-128"/>
                </a:rPr>
                <a:t> + $32(</a:t>
              </a:r>
              <a:r>
                <a:rPr lang="en-US" sz="2000" b="1" i="1" dirty="0">
                  <a:solidFill>
                    <a:srgbClr val="FF0000"/>
                  </a:solidFill>
                  <a:ea typeface="MS PGothic" pitchFamily="34" charset="-128"/>
                </a:rPr>
                <a:t>P</a:t>
              </a:r>
              <a:r>
                <a:rPr lang="en-US" sz="2000" b="1" baseline="-25000" dirty="0">
                  <a:solidFill>
                    <a:srgbClr val="FF0000"/>
                  </a:solidFill>
                  <a:ea typeface="MS PGothic" pitchFamily="34" charset="-128"/>
                </a:rPr>
                <a:t>1</a:t>
              </a:r>
              <a:r>
                <a:rPr lang="en-US" sz="2000" b="1" dirty="0">
                  <a:solidFill>
                    <a:srgbClr val="FF0000"/>
                  </a:solidFill>
                  <a:ea typeface="MS PGothic" pitchFamily="34" charset="-128"/>
                </a:rPr>
                <a:t> + </a:t>
              </a:r>
              <a:r>
                <a:rPr lang="en-US" sz="2000" b="1" i="1" dirty="0">
                  <a:solidFill>
                    <a:srgbClr val="FF0000"/>
                  </a:solidFill>
                  <a:ea typeface="MS PGothic" pitchFamily="34" charset="-128"/>
                </a:rPr>
                <a:t>P</a:t>
              </a:r>
              <a:r>
                <a:rPr lang="en-US" sz="2000" b="1" baseline="-25000" dirty="0">
                  <a:solidFill>
                    <a:srgbClr val="FF0000"/>
                  </a:solidFill>
                  <a:ea typeface="MS PGothic" pitchFamily="34" charset="-128"/>
                </a:rPr>
                <a:t>2</a:t>
              </a:r>
              <a:r>
                <a:rPr lang="en-US" sz="2000" b="1" dirty="0">
                  <a:solidFill>
                    <a:srgbClr val="FF0000"/>
                  </a:solidFill>
                  <a:ea typeface="MS PGothic" pitchFamily="34" charset="-128"/>
                </a:rPr>
                <a:t> + </a:t>
              </a:r>
              <a:r>
                <a:rPr lang="en-US" sz="2000" b="1" i="1" dirty="0">
                  <a:solidFill>
                    <a:srgbClr val="FF0000"/>
                  </a:solidFill>
                  <a:ea typeface="MS PGothic" pitchFamily="34" charset="-128"/>
                </a:rPr>
                <a:t>P</a:t>
              </a:r>
              <a:r>
                <a:rPr lang="en-US" sz="2000" b="1" baseline="-25000" dirty="0">
                  <a:solidFill>
                    <a:srgbClr val="FF0000"/>
                  </a:solidFill>
                  <a:ea typeface="MS PGothic" pitchFamily="34" charset="-128"/>
                </a:rPr>
                <a:t>3</a:t>
              </a:r>
              <a:r>
                <a:rPr lang="en-US" sz="2000" b="1" dirty="0">
                  <a:solidFill>
                    <a:srgbClr val="FF0000"/>
                  </a:solidFill>
                  <a:ea typeface="MS PGothic" pitchFamily="34" charset="-128"/>
                </a:rPr>
                <a:t> + </a:t>
              </a:r>
              <a:r>
                <a:rPr lang="en-US" sz="2000" b="1" i="1" dirty="0">
                  <a:solidFill>
                    <a:srgbClr val="FF0000"/>
                  </a:solidFill>
                  <a:ea typeface="MS PGothic" pitchFamily="34" charset="-128"/>
                </a:rPr>
                <a:t>P</a:t>
              </a:r>
              <a:r>
                <a:rPr lang="en-US" sz="2000" b="1" baseline="-25000" dirty="0">
                  <a:solidFill>
                    <a:srgbClr val="FF0000"/>
                  </a:solidFill>
                  <a:ea typeface="MS PGothic" pitchFamily="34" charset="-128"/>
                </a:rPr>
                <a:t>4</a:t>
              </a:r>
              <a:r>
                <a:rPr lang="en-US" sz="2000" b="1" dirty="0">
                  <a:solidFill>
                    <a:srgbClr val="FF0000"/>
                  </a:solidFill>
                  <a:ea typeface="MS PGothic" pitchFamily="34" charset="-128"/>
                </a:rPr>
                <a:t> + </a:t>
              </a:r>
              <a:r>
                <a:rPr lang="en-US" sz="2000" b="1" i="1" dirty="0">
                  <a:solidFill>
                    <a:srgbClr val="FF0000"/>
                  </a:solidFill>
                  <a:ea typeface="MS PGothic" pitchFamily="34" charset="-128"/>
                </a:rPr>
                <a:t>P</a:t>
              </a:r>
              <a:r>
                <a:rPr lang="en-US" sz="2000" b="1" baseline="-25000" dirty="0">
                  <a:solidFill>
                    <a:srgbClr val="FF0000"/>
                  </a:solidFill>
                  <a:ea typeface="MS PGothic" pitchFamily="34" charset="-128"/>
                </a:rPr>
                <a:t>5</a:t>
              </a:r>
              <a:r>
                <a:rPr lang="en-US" sz="2000" b="1" dirty="0">
                  <a:solidFill>
                    <a:srgbClr val="FF0000"/>
                  </a:solidFill>
                  <a:ea typeface="MS PGothic" pitchFamily="34" charset="-128"/>
                </a:rPr>
                <a:t>)</a:t>
              </a:r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73100" y="4394200"/>
            <a:ext cx="7823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280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880587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Formulating LP Problems</a:t>
            </a:r>
          </a:p>
        </p:txBody>
      </p:sp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Common LP application – </a:t>
            </a:r>
            <a:r>
              <a:rPr lang="en-US" b="1" smtClean="0">
                <a:latin typeface="Arial" charset="0"/>
                <a:cs typeface="Arial" charset="0"/>
              </a:rPr>
              <a:t>product mix problem</a:t>
            </a:r>
          </a:p>
          <a:p>
            <a:r>
              <a:rPr lang="en-US" smtClean="0">
                <a:latin typeface="Arial" charset="0"/>
                <a:cs typeface="Arial" charset="0"/>
              </a:rPr>
              <a:t>Two or more products are produced using limited resources </a:t>
            </a:r>
          </a:p>
          <a:p>
            <a:r>
              <a:rPr lang="en-US" smtClean="0">
                <a:latin typeface="Arial" charset="0"/>
                <a:cs typeface="Arial" charset="0"/>
              </a:rPr>
              <a:t>Maximize profit based on the profit contribution per unit of each product</a:t>
            </a:r>
          </a:p>
          <a:p>
            <a:r>
              <a:rPr lang="en-US" smtClean="0">
                <a:latin typeface="Arial" charset="0"/>
                <a:cs typeface="Arial" charset="0"/>
              </a:rPr>
              <a:t>Determine how many units of each product to produce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3D3EB3DF-F56C-4BD6-9969-A6C145743310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Bank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673100" y="1231900"/>
            <a:ext cx="7823200" cy="5334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Constraints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 – </a:t>
            </a:r>
            <a:fld id="{BE37B1A6-DCA4-4AA2-BB3C-3DC1AC6C4D9E}" type="slidenum">
              <a:rPr lang="en-US"/>
              <a:pPr>
                <a:defRPr/>
              </a:pPr>
              <a:t>50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2900" y="1874838"/>
          <a:ext cx="8407396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3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88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573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(9 am – 10 am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(11 am – noon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0.5</a:t>
                      </a:r>
                      <a:r>
                        <a:rPr lang="en-US" i="1" dirty="0" err="1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i="0" baseline="-25000" dirty="0" err="1" smtClean="0"/>
                        <a:t>3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(1 pm – 2 pm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0.5</a:t>
                      </a:r>
                      <a:r>
                        <a:rPr lang="en-US" i="1" dirty="0" err="1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i="0" baseline="-25000" dirty="0" err="1" smtClean="0"/>
                        <a:t>3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(noon – 1 pm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i="0" baseline="-25000" dirty="0" err="1" smtClean="0"/>
                        <a:t>2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i="0" baseline="-25000" dirty="0" err="1" smtClean="0"/>
                        <a:t>4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(1 pm – 2 pm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i="0" baseline="-25000" dirty="0" err="1" smtClean="0"/>
                        <a:t>3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(2 pm – 3 pm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(3 pm – 4 pm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(4 pm – 5 pm needs)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(12 full-time tellers)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4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i="0" baseline="-25000" dirty="0" err="1" smtClean="0"/>
                        <a:t>1</a:t>
                      </a:r>
                      <a:endParaRPr lang="en-US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dirty="0" err="1" smtClean="0"/>
                        <a:t>4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dirty="0" err="1" smtClean="0"/>
                        <a:t>4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dirty="0" err="1" smtClean="0"/>
                        <a:t>4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 </a:t>
                      </a:r>
                      <a:r>
                        <a:rPr lang="en-US" dirty="0" err="1" smtClean="0"/>
                        <a:t>4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0.50(112)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(max 50% part-timers)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r"/>
                      <a:r>
                        <a:rPr lang="en-US" i="1" dirty="0" smtClean="0"/>
                        <a:t>F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i="0" baseline="-25000" dirty="0" err="1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2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3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4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err="1" smtClean="0"/>
                        <a:t>P</a:t>
                      </a:r>
                      <a:r>
                        <a:rPr lang="en-US" baseline="-25000" dirty="0" err="1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nonnegativity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99753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Bank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1130300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Alternate solutions are possible for this problem</a:t>
            </a:r>
          </a:p>
          <a:p>
            <a:r>
              <a:rPr lang="en-US" sz="2400" smtClean="0">
                <a:latin typeface="Arial" charset="0"/>
                <a:cs typeface="Arial" charset="0"/>
              </a:rPr>
              <a:t>Each has the same total cost – $1,448/day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©2015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 – </a:t>
            </a:r>
            <a:fld id="{5F337BC1-921D-47AA-A037-C24992635C64}" type="slidenum">
              <a:rPr lang="en-US"/>
              <a:pPr>
                <a:defRPr/>
              </a:pPr>
              <a:t>51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97000" y="2895600"/>
          <a:ext cx="6350000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6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/>
                          <a:cs typeface="Arial"/>
                        </a:rPr>
                        <a:t>SOLUTION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SOLUTION 2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Full-Time Tellers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10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10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dirty="0" err="1" smtClean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2000" baseline="-25000" dirty="0" err="1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Tellers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0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6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err="1" smtClean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2000" baseline="-25000" dirty="0" err="1" smtClean="0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Tellers</a:t>
                      </a:r>
                      <a:endParaRPr lang="en-US" sz="2000" dirty="0" smtClean="0">
                        <a:latin typeface="Arial"/>
                        <a:cs typeface="Arial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7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1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err="1" smtClean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2000" baseline="-25000" dirty="0" err="1" smtClean="0">
                          <a:latin typeface="Arial"/>
                          <a:cs typeface="Arial"/>
                        </a:rPr>
                        <a:t>3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Tellers</a:t>
                      </a:r>
                      <a:endParaRPr lang="en-US" sz="2000" dirty="0" smtClean="0">
                        <a:latin typeface="Arial"/>
                        <a:cs typeface="Arial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2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2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err="1" smtClean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2000" baseline="-25000" dirty="0" err="1" smtClean="0">
                          <a:latin typeface="Arial"/>
                          <a:cs typeface="Arial"/>
                        </a:rPr>
                        <a:t>4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Tellers</a:t>
                      </a:r>
                      <a:endParaRPr lang="en-US" sz="2000" dirty="0" smtClean="0">
                        <a:latin typeface="Arial"/>
                        <a:cs typeface="Arial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err="1" smtClean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2000" baseline="-25000" dirty="0" err="1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Tellers</a:t>
                      </a:r>
                      <a:endParaRPr lang="en-US" sz="2000" dirty="0" smtClean="0">
                        <a:latin typeface="Arial"/>
                        <a:cs typeface="Arial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0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0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342331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Flair Furniture Company</a:t>
            </a:r>
            <a:endParaRPr lang="en-US" sz="2800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673100" y="1417638"/>
            <a:ext cx="7823200" cy="4906962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Flair Furniture produces inexpensive tables and chairs</a:t>
            </a:r>
          </a:p>
          <a:p>
            <a:r>
              <a:rPr lang="en-US" smtClean="0">
                <a:latin typeface="Arial" charset="0"/>
                <a:cs typeface="Arial" charset="0"/>
              </a:rPr>
              <a:t>Processes are similar, both require carpentry work and painting and varnishing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Each table takes 4 hours of carpentry and 2 hours of painting and varnishing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Each chair requires 3 of carpentry and 1 hour of painting and varnishing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There are 240 hours of carpentry time available and 100 hours of painting and varnishing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Each table yields a profit of $70 and each chair a profit of $50</a:t>
            </a: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7145DC8C-65D7-4ABB-A230-922EB5E1127D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Flair Furniture Company</a:t>
            </a:r>
            <a:endParaRPr lang="en-US" sz="2800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15367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The company wants to determine the best combination of tables and chairs to produce to reach the maximum profit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2DF77435-E999-44EC-97AB-7AAEA056BC24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46594" name="Group 162"/>
          <p:cNvGraphicFramePr>
            <a:graphicFrameLocks noGrp="1"/>
          </p:cNvGraphicFramePr>
          <p:nvPr/>
        </p:nvGraphicFramePr>
        <p:xfrm>
          <a:off x="822325" y="3467100"/>
          <a:ext cx="7473950" cy="2293945"/>
        </p:xfrm>
        <a:graphic>
          <a:graphicData uri="http://schemas.openxmlformats.org/drawingml/2006/table">
            <a:tbl>
              <a:tblPr/>
              <a:tblGrid>
                <a:gridCol w="268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HOURS REQUIRED TO PRODUCE 1 UNIT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DEPARTMENT</a:t>
                      </a: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pitchFamily="34" charset="-128"/>
                          <a:cs typeface="Arial"/>
                        </a:rPr>
                        <a:t>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pitchFamily="34" charset="-128"/>
                          <a:cs typeface="Arial"/>
                        </a:rPr>
                        <a:t>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pitchFamily="34" charset="-128"/>
                          <a:cs typeface="Arial"/>
                        </a:rPr>
                        <a:t>) TABLES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pitchFamily="34" charset="-128"/>
                          <a:cs typeface="Arial"/>
                        </a:rPr>
                        <a:t>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pitchFamily="34" charset="-128"/>
                          <a:cs typeface="Arial"/>
                        </a:rPr>
                        <a:t>C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pitchFamily="34" charset="-128"/>
                          <a:cs typeface="Arial"/>
                        </a:rPr>
                        <a:t>) CHAIRS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Ｐゴシック" pitchFamily="34" charset="-128"/>
                          <a:cs typeface="Arial"/>
                        </a:rPr>
                        <a:t>AVAILABLE HOURS THIS WEEK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Carpentry</a:t>
                      </a:r>
                    </a:p>
                  </a:txBody>
                  <a:tcPr marT="45712" marB="45712"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723900" algn="r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4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723900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3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Painting and varnishing</a:t>
                      </a:r>
                    </a:p>
                  </a:txBody>
                  <a:tcPr marT="45712" marB="4571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723900" algn="r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2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723900" algn="r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1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Profit per unit</a:t>
                      </a:r>
                    </a:p>
                  </a:txBody>
                  <a:tcPr marT="45712" marB="4571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723900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$70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>
                          <a:tab pos="723900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$50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6595" name="Text Box 163"/>
          <p:cNvSpPr txBox="1">
            <a:spLocks noChangeArrowheads="1"/>
          </p:cNvSpPr>
          <p:nvPr/>
        </p:nvSpPr>
        <p:spPr bwMode="auto">
          <a:xfrm>
            <a:off x="808038" y="3006725"/>
            <a:ext cx="1039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MS PGothic" pitchFamily="34" charset="-128"/>
              </a:rPr>
              <a:t>TABLE 7.2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4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5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Flair Furniture Company</a:t>
            </a:r>
            <a:endParaRPr lang="en-US" sz="2800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3100" y="1600200"/>
            <a:ext cx="7823200" cy="4902200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The objective </a:t>
            </a:r>
            <a:r>
              <a:rPr lang="en-US" dirty="0" smtClean="0"/>
              <a:t>is</a:t>
            </a:r>
            <a:endParaRPr lang="en-US" dirty="0"/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sz="2400" dirty="0"/>
              <a:t>Maximize profit</a:t>
            </a:r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The constraints </a:t>
            </a:r>
            <a:r>
              <a:rPr lang="en-US" dirty="0" smtClean="0"/>
              <a:t>are</a:t>
            </a:r>
            <a:endParaRPr lang="en-US" dirty="0"/>
          </a:p>
          <a:p>
            <a:pPr lvl="1" fontAlgn="auto">
              <a:spcBef>
                <a:spcPts val="0"/>
              </a:spcBef>
              <a:buFont typeface="Arial"/>
              <a:buChar char="–"/>
              <a:defRPr/>
            </a:pPr>
            <a:r>
              <a:rPr lang="en-US" dirty="0"/>
              <a:t>The hours of carpentry time used cannot exceed 240 hours per </a:t>
            </a:r>
            <a:r>
              <a:rPr lang="en-US" dirty="0" smtClean="0"/>
              <a:t>week</a:t>
            </a:r>
            <a:endParaRPr lang="en-US" dirty="0"/>
          </a:p>
          <a:p>
            <a:pPr lvl="1" fontAlgn="auto">
              <a:spcBef>
                <a:spcPts val="0"/>
              </a:spcBef>
              <a:buFont typeface="Arial"/>
              <a:buChar char="–"/>
              <a:defRPr/>
            </a:pPr>
            <a:r>
              <a:rPr lang="en-US" dirty="0"/>
              <a:t>The hours of painting and varnishing time used cannot exceed 100 hours per </a:t>
            </a:r>
            <a:r>
              <a:rPr lang="en-US" dirty="0" smtClean="0"/>
              <a:t>week</a:t>
            </a:r>
            <a:endParaRPr lang="en-US" dirty="0"/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The </a:t>
            </a:r>
            <a:r>
              <a:rPr lang="en-US" b="1" dirty="0"/>
              <a:t>decision variables </a:t>
            </a:r>
            <a:r>
              <a:rPr lang="en-US" dirty="0" smtClean="0"/>
              <a:t>are</a:t>
            </a:r>
            <a:endParaRPr lang="en-US" dirty="0"/>
          </a:p>
          <a:p>
            <a:pPr marL="0"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600" dirty="0" smtClean="0"/>
              <a:t>		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/>
              <a:t>= number of tables to be produced per </a:t>
            </a:r>
            <a:r>
              <a:rPr lang="en-US" sz="2400" dirty="0" smtClean="0"/>
              <a:t>week</a:t>
            </a:r>
            <a:endParaRPr lang="en-US" sz="2400" dirty="0"/>
          </a:p>
          <a:p>
            <a:pPr marL="0"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400" dirty="0" smtClean="0"/>
              <a:t>		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/>
              <a:t>= number of chairs to be produced per </a:t>
            </a:r>
            <a:r>
              <a:rPr lang="en-US" sz="2400" dirty="0" smtClean="0"/>
              <a:t>week</a:t>
            </a:r>
            <a:endParaRPr lang="en-US" sz="2400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89FBA3DB-0045-4C4C-B589-391787333A4B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  <a:ea typeface="MS PGothic" pitchFamily="34" charset="-128"/>
                <a:cs typeface="Arial" charset="0"/>
              </a:rPr>
              <a:t>Flair Furniture Company</a:t>
            </a:r>
            <a:endParaRPr lang="en-US" sz="2800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3100" y="1417638"/>
            <a:ext cx="7823200" cy="4945062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US" dirty="0"/>
              <a:t>C</a:t>
            </a:r>
            <a:r>
              <a:rPr lang="en-US" dirty="0" smtClean="0"/>
              <a:t>reate objective </a:t>
            </a:r>
            <a:r>
              <a:rPr lang="en-US" dirty="0"/>
              <a:t>function in terms of </a:t>
            </a:r>
            <a:r>
              <a:rPr lang="en-US" i="1" dirty="0"/>
              <a:t>T</a:t>
            </a:r>
            <a:r>
              <a:rPr lang="en-US" dirty="0"/>
              <a:t> and </a:t>
            </a:r>
            <a:r>
              <a:rPr lang="en-US" i="1" dirty="0" smtClean="0"/>
              <a:t>C</a:t>
            </a:r>
            <a:endParaRPr lang="en-US" i="1" dirty="0"/>
          </a:p>
          <a:p>
            <a:pPr marL="0" indent="0" algn="ctr" fontAlgn="auto">
              <a:spcBef>
                <a:spcPts val="0"/>
              </a:spcBef>
              <a:spcAft>
                <a:spcPts val="1200"/>
              </a:spcAft>
              <a:buFont typeface="Arial"/>
              <a:buNone/>
              <a:defRPr/>
            </a:pPr>
            <a:r>
              <a:rPr lang="en-US" sz="2400" dirty="0"/>
              <a:t>Maximize profit = </a:t>
            </a:r>
            <a:r>
              <a:rPr lang="en-US" sz="2400" b="1" dirty="0"/>
              <a:t>$</a:t>
            </a:r>
            <a:r>
              <a:rPr lang="en-US" sz="2400" b="1" dirty="0" err="1"/>
              <a:t>70</a:t>
            </a:r>
            <a:r>
              <a:rPr lang="en-US" sz="2400" b="1" i="1" dirty="0" err="1"/>
              <a:t>T</a:t>
            </a:r>
            <a:r>
              <a:rPr lang="en-US" sz="2400" b="1" dirty="0"/>
              <a:t> + $</a:t>
            </a:r>
            <a:r>
              <a:rPr lang="en-US" sz="2400" b="1" dirty="0" err="1"/>
              <a:t>50</a:t>
            </a:r>
            <a:r>
              <a:rPr lang="en-US" sz="2400" b="1" i="1" dirty="0" err="1"/>
              <a:t>C</a:t>
            </a:r>
            <a:endParaRPr lang="en-US" sz="2400" b="1" i="1" dirty="0"/>
          </a:p>
          <a:p>
            <a:pPr fontAlgn="auto">
              <a:spcBef>
                <a:spcPts val="0"/>
              </a:spcBef>
              <a:buFont typeface="Arial"/>
              <a:buChar char="•"/>
              <a:defRPr/>
            </a:pPr>
            <a:r>
              <a:rPr lang="en-US" dirty="0"/>
              <a:t>Develop mathematical relationships for the two </a:t>
            </a:r>
            <a:r>
              <a:rPr lang="en-US" dirty="0" smtClean="0"/>
              <a:t>constraints</a:t>
            </a:r>
            <a:endParaRPr lang="en-US" dirty="0"/>
          </a:p>
          <a:p>
            <a:pPr lvl="1" fontAlgn="auto">
              <a:spcBef>
                <a:spcPts val="0"/>
              </a:spcBef>
              <a:buFont typeface="Arial"/>
              <a:buChar char="–"/>
              <a:defRPr/>
            </a:pPr>
            <a:r>
              <a:rPr lang="en-US" dirty="0"/>
              <a:t>For carpentry, total time used </a:t>
            </a:r>
            <a:r>
              <a:rPr lang="en-US" dirty="0" smtClean="0"/>
              <a:t>is</a:t>
            </a:r>
            <a:endParaRPr lang="en-US" dirty="0"/>
          </a:p>
          <a:p>
            <a:pPr marL="0"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dirty="0"/>
              <a:t>		(</a:t>
            </a:r>
            <a:r>
              <a:rPr lang="en-US" sz="2400" dirty="0"/>
              <a:t>4 hours per table)(Number of tables produced)</a:t>
            </a:r>
            <a:br>
              <a:rPr lang="en-US" sz="2400" dirty="0"/>
            </a:br>
            <a:r>
              <a:rPr lang="en-US" sz="2400" dirty="0"/>
              <a:t>		+ (3 hours per chair)(Number of chairs produced</a:t>
            </a:r>
            <a:r>
              <a:rPr lang="en-US" sz="2400" dirty="0" smtClean="0"/>
              <a:t>)</a:t>
            </a:r>
            <a:endParaRPr lang="en-US" sz="2400" dirty="0"/>
          </a:p>
          <a:p>
            <a:pPr lvl="1" fontAlgn="auto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/>
            </a:pPr>
            <a:r>
              <a:rPr lang="en-US" dirty="0" smtClean="0"/>
              <a:t>First constraint is</a:t>
            </a:r>
            <a:endParaRPr lang="en-US" dirty="0"/>
          </a:p>
          <a:p>
            <a:pPr marL="0" indent="0" algn="ctr" fontAlgn="auto">
              <a:spcBef>
                <a:spcPts val="0"/>
              </a:spcBef>
              <a:spcAft>
                <a:spcPts val="1200"/>
              </a:spcAft>
              <a:buFont typeface="Arial"/>
              <a:buNone/>
              <a:defRPr/>
            </a:pPr>
            <a:r>
              <a:rPr lang="en-US" sz="2400" dirty="0"/>
              <a:t>Carpentry time used ≤ Carpentry time </a:t>
            </a:r>
            <a:r>
              <a:rPr lang="en-US" sz="2400" dirty="0" smtClean="0"/>
              <a:t>available</a:t>
            </a:r>
            <a:endParaRPr lang="en-US" sz="2400" dirty="0"/>
          </a:p>
          <a:p>
            <a:pPr marL="0" indent="0" algn="ctr" fontAlgn="auto">
              <a:spcBef>
                <a:spcPts val="0"/>
              </a:spcBef>
              <a:buFont typeface="Arial"/>
              <a:buNone/>
              <a:defRPr/>
            </a:pPr>
            <a:r>
              <a:rPr lang="en-US" sz="2400" b="1" dirty="0" err="1"/>
              <a:t>4</a:t>
            </a:r>
            <a:r>
              <a:rPr lang="en-US" sz="2400" b="1" i="1" dirty="0" err="1"/>
              <a:t>T</a:t>
            </a:r>
            <a:r>
              <a:rPr lang="en-US" sz="2400" b="1" dirty="0"/>
              <a:t> + </a:t>
            </a:r>
            <a:r>
              <a:rPr lang="en-US" sz="2400" b="1" dirty="0" err="1"/>
              <a:t>3</a:t>
            </a:r>
            <a:r>
              <a:rPr lang="en-US" sz="2400" b="1" i="1" dirty="0" err="1"/>
              <a:t>C</a:t>
            </a:r>
            <a:r>
              <a:rPr lang="en-US" sz="2400" b="1" dirty="0"/>
              <a:t> ≤ 240 </a:t>
            </a:r>
            <a:r>
              <a:rPr lang="en-US" sz="2400" dirty="0"/>
              <a:t>(hours of carpentry time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©2022 Pearson Education, Inc.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 – </a:t>
            </a:r>
            <a:fld id="{BCF4405D-CF05-4571-9C57-8B9E05AD28DB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SHH 12">
      <a:dk1>
        <a:srgbClr val="000000"/>
      </a:dk1>
      <a:lt1>
        <a:srgbClr val="FFFFFF"/>
      </a:lt1>
      <a:dk2>
        <a:srgbClr val="8BAEB8"/>
      </a:dk2>
      <a:lt2>
        <a:srgbClr val="FFFFFF"/>
      </a:lt2>
      <a:accent1>
        <a:srgbClr val="086B97"/>
      </a:accent1>
      <a:accent2>
        <a:srgbClr val="414141"/>
      </a:accent2>
      <a:accent3>
        <a:srgbClr val="808080"/>
      </a:accent3>
      <a:accent4>
        <a:srgbClr val="B6DDE6"/>
      </a:accent4>
      <a:accent5>
        <a:srgbClr val="95B2BD"/>
      </a:accent5>
      <a:accent6>
        <a:srgbClr val="0392D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2931</TotalTime>
  <Words>3383</Words>
  <Application>Microsoft Office PowerPoint</Application>
  <PresentationFormat>On-screen Show (4:3)</PresentationFormat>
  <Paragraphs>829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MS PGothic</vt:lpstr>
      <vt:lpstr>MS PGothic</vt:lpstr>
      <vt:lpstr>Arial</vt:lpstr>
      <vt:lpstr>Calibri</vt:lpstr>
      <vt:lpstr>Wingdings</vt:lpstr>
      <vt:lpstr>Office Theme</vt:lpstr>
      <vt:lpstr>Introduction to Linear Programming</vt:lpstr>
      <vt:lpstr>Introduction</vt:lpstr>
      <vt:lpstr>Requirements of a  Linear Programming Problem</vt:lpstr>
      <vt:lpstr>Formulating LP Problems</vt:lpstr>
      <vt:lpstr>Formulating LP Problems</vt:lpstr>
      <vt:lpstr>Flair Furniture Company</vt:lpstr>
      <vt:lpstr>Flair Furniture Company</vt:lpstr>
      <vt:lpstr>Flair Furniture Company</vt:lpstr>
      <vt:lpstr>Flair Furniture Company</vt:lpstr>
      <vt:lpstr>Flair Furniture Company</vt:lpstr>
      <vt:lpstr>Flair Furniture Company</vt:lpstr>
      <vt:lpstr>Graphical Solution to an  LP Problem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Graphical Representation  of Constraints</vt:lpstr>
      <vt:lpstr>Isoprofit Line Solution Method</vt:lpstr>
      <vt:lpstr>Isoprofit Line Solution Method</vt:lpstr>
      <vt:lpstr>Isoprofit Line Solution Method</vt:lpstr>
      <vt:lpstr>Isoprofit Line Solution Method</vt:lpstr>
      <vt:lpstr>Isoprofit Line Solution Method</vt:lpstr>
      <vt:lpstr>Corner Point Solution Method</vt:lpstr>
      <vt:lpstr>Corner Point Solution Method</vt:lpstr>
      <vt:lpstr>Corner Point Solution Method</vt:lpstr>
      <vt:lpstr>Corner Point Solution Method</vt:lpstr>
      <vt:lpstr>Using QM for Windows</vt:lpstr>
      <vt:lpstr>Using QM for Windows</vt:lpstr>
      <vt:lpstr>Using QM for Windows</vt:lpstr>
      <vt:lpstr>Using QM for Windows</vt:lpstr>
      <vt:lpstr>Example of Integer Programming</vt:lpstr>
      <vt:lpstr>Example of Integer Programming</vt:lpstr>
      <vt:lpstr>Example of Integer Programming</vt:lpstr>
      <vt:lpstr>Example of Integer Programming</vt:lpstr>
      <vt:lpstr>Example of Integer Programming</vt:lpstr>
      <vt:lpstr>Harrison Electric Company Example of Integer Programming</vt:lpstr>
      <vt:lpstr>Example</vt:lpstr>
      <vt:lpstr>PowerPoint Presentation</vt:lpstr>
      <vt:lpstr>Employee Scheduling Applications</vt:lpstr>
      <vt:lpstr>Bank </vt:lpstr>
      <vt:lpstr>Bank </vt:lpstr>
      <vt:lpstr>Bank </vt:lpstr>
      <vt:lpstr>Bank </vt:lpstr>
      <vt:lpstr>Bank </vt:lpstr>
      <vt:lpstr>Bank </vt:lpstr>
    </vt:vector>
  </TitlesOfParts>
  <Manager/>
  <Company>Lincoln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RSHH QAM 12</dc:title>
  <dc:subject>Ch 7 – Linear Programming Models: Graphical and Computer Methods</dc:subject>
  <dc:creator>Jeff Heyl</dc:creator>
  <cp:keywords/>
  <dc:description/>
  <cp:lastModifiedBy>User</cp:lastModifiedBy>
  <cp:revision>357</cp:revision>
  <dcterms:created xsi:type="dcterms:W3CDTF">2013-10-16T01:01:25Z</dcterms:created>
  <dcterms:modified xsi:type="dcterms:W3CDTF">2022-12-22T16:29:20Z</dcterms:modified>
  <cp:category/>
</cp:coreProperties>
</file>