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CE91D-12BE-4157-A229-3E3FF932257C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B6442-F210-4D1D-AA51-4019219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3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5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1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8604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6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3954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10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83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80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3700"/>
            <a:ext cx="10363200" cy="939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701800"/>
            <a:ext cx="10363200" cy="43942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©2012 Pearson Education, Inc. publishing as Prentice Hall</a:t>
            </a: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8EBEEC9B-0A22-4407-BD0C-FD25F97CB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3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9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3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4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6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0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7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3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1D9F2-CE49-4E0A-B5D4-5751A781550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294421-3B40-4DCF-B4DA-551916354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Decision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29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Pessimistic</a:t>
            </a:r>
          </a:p>
        </p:txBody>
      </p:sp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2197100" y="1460500"/>
            <a:ext cx="7823200" cy="18161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Used to find the alternative that maximizes the minimum payoff – </a:t>
            </a:r>
            <a:r>
              <a:rPr lang="en-US" sz="2000" b="1" dirty="0" err="1" smtClean="0">
                <a:latin typeface="Arial" charset="0"/>
                <a:cs typeface="Arial" charset="0"/>
              </a:rPr>
              <a:t>maximin</a:t>
            </a:r>
            <a:r>
              <a:rPr lang="en-US" sz="2000" dirty="0" smtClean="0">
                <a:latin typeface="Arial" charset="0"/>
                <a:cs typeface="Arial" charset="0"/>
              </a:rPr>
              <a:t> criterion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Locate the minimum payoff for each alternative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Select the alternative with the maximum number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E1FFB33A-47D1-4B82-A228-DDB501413E1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15770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78899"/>
              </p:ext>
            </p:extLst>
          </p:nvPr>
        </p:nvGraphicFramePr>
        <p:xfrm>
          <a:off x="2076450" y="3205162"/>
          <a:ext cx="8064500" cy="2454276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STATE OF NATURE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ALTERNATIVE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FAVORABLE MARKET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UNFAVORABLE MARKET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MINIMUM IN A ROW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Construct a large plant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200,000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–180,000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–180,000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Construct a small plant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100,000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–20,000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–20,000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Do nothing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57741" name="Group 45"/>
          <p:cNvGrpSpPr>
            <a:grpSpLocks/>
          </p:cNvGrpSpPr>
          <p:nvPr/>
        </p:nvGrpSpPr>
        <p:grpSpPr bwMode="auto">
          <a:xfrm>
            <a:off x="8664575" y="5241926"/>
            <a:ext cx="1476375" cy="677863"/>
            <a:chOff x="4406" y="3688"/>
            <a:chExt cx="930" cy="427"/>
          </a:xfrm>
        </p:grpSpPr>
        <p:sp>
          <p:nvSpPr>
            <p:cNvPr id="30750" name="Text Box 42"/>
            <p:cNvSpPr txBox="1">
              <a:spLocks noChangeArrowheads="1"/>
            </p:cNvSpPr>
            <p:nvPr/>
          </p:nvSpPr>
          <p:spPr bwMode="auto">
            <a:xfrm>
              <a:off x="4406" y="3863"/>
              <a:ext cx="7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a typeface="MS PGothic" pitchFamily="34" charset="-128"/>
                </a:rPr>
                <a:t>Maximin</a:t>
              </a:r>
            </a:p>
          </p:txBody>
        </p:sp>
        <p:sp>
          <p:nvSpPr>
            <p:cNvPr id="30751" name="Freeform 43"/>
            <p:cNvSpPr>
              <a:spLocks/>
            </p:cNvSpPr>
            <p:nvPr/>
          </p:nvSpPr>
          <p:spPr bwMode="auto">
            <a:xfrm>
              <a:off x="5136" y="3776"/>
              <a:ext cx="200" cy="224"/>
            </a:xfrm>
            <a:custGeom>
              <a:avLst/>
              <a:gdLst>
                <a:gd name="T0" fmla="*/ 48 w 200"/>
                <a:gd name="T1" fmla="*/ 224 h 224"/>
                <a:gd name="T2" fmla="*/ 200 w 200"/>
                <a:gd name="T3" fmla="*/ 224 h 224"/>
                <a:gd name="T4" fmla="*/ 200 w 200"/>
                <a:gd name="T5" fmla="*/ 0 h 224"/>
                <a:gd name="T6" fmla="*/ 0 w 200"/>
                <a:gd name="T7" fmla="*/ 0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24"/>
                <a:gd name="T14" fmla="*/ 200 w 200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24">
                  <a:moveTo>
                    <a:pt x="48" y="224"/>
                  </a:moveTo>
                  <a:lnTo>
                    <a:pt x="200" y="224"/>
                  </a:lnTo>
                  <a:lnTo>
                    <a:pt x="200" y="0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2" name="AutoShape 44"/>
            <p:cNvSpPr>
              <a:spLocks noChangeArrowheads="1"/>
            </p:cNvSpPr>
            <p:nvPr/>
          </p:nvSpPr>
          <p:spPr bwMode="auto">
            <a:xfrm>
              <a:off x="4888" y="3688"/>
              <a:ext cx="256" cy="20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7657602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7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7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Criterion of Realism (Hurwicz)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97100" y="1600201"/>
            <a:ext cx="7823200" cy="3527425"/>
          </a:xfrm>
        </p:spPr>
        <p:txBody>
          <a:bodyPr rtlCol="0">
            <a:normAutofit/>
          </a:bodyPr>
          <a:lstStyle/>
          <a:p>
            <a:pPr>
              <a:spcBef>
                <a:spcPts val="0"/>
              </a:spcBef>
              <a:buFont typeface="Arial"/>
              <a:buChar char="•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Often called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weighted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average 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/>
              <a:buChar char="–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Compromise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optimism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pessimism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/>
              <a:buChar char="–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a coefficient of realism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alpha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 ≤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≤ 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perfectly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optimistic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0 is perfectly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pessimistic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/>
              <a:buChar char="–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Compute the weighted averages for each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/>
              <a:buChar char="–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the alternative with the highest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A35B635D-4F6B-4808-9CEC-CA95CE580D9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58770" name="Text Box 50"/>
          <p:cNvSpPr txBox="1">
            <a:spLocks noChangeArrowheads="1"/>
          </p:cNvSpPr>
          <p:nvPr/>
        </p:nvSpPr>
        <p:spPr bwMode="auto">
          <a:xfrm>
            <a:off x="2330451" y="4296629"/>
            <a:ext cx="61670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2870200" algn="l"/>
              </a:tabLst>
            </a:pPr>
            <a:r>
              <a:rPr lang="en-US" sz="2400" dirty="0">
                <a:ea typeface="MS PGothic" pitchFamily="34" charset="-128"/>
              </a:rPr>
              <a:t>Weighted average =	</a:t>
            </a:r>
            <a:r>
              <a:rPr lang="en-US" sz="2400" i="1" dirty="0">
                <a:ea typeface="MS PGothic" pitchFamily="34" charset="-128"/>
                <a:sym typeface="Symbol" pitchFamily="18" charset="2"/>
              </a:rPr>
              <a:t></a:t>
            </a:r>
            <a:r>
              <a:rPr lang="en-US" sz="2400" dirty="0">
                <a:ea typeface="MS PGothic" pitchFamily="34" charset="-128"/>
                <a:sym typeface="Symbol" pitchFamily="18" charset="2"/>
              </a:rPr>
              <a:t>(best in row) </a:t>
            </a:r>
          </a:p>
          <a:p>
            <a:pPr>
              <a:tabLst>
                <a:tab pos="2870200" algn="l"/>
              </a:tabLst>
            </a:pPr>
            <a:r>
              <a:rPr lang="en-US" sz="2400" dirty="0">
                <a:ea typeface="MS PGothic" pitchFamily="34" charset="-128"/>
                <a:sym typeface="Symbol" pitchFamily="18" charset="2"/>
              </a:rPr>
              <a:t>	+ (1 – </a:t>
            </a:r>
            <a:r>
              <a:rPr lang="en-US" sz="2400" i="1" dirty="0">
                <a:ea typeface="MS PGothic" pitchFamily="34" charset="-128"/>
                <a:sym typeface="Symbol" pitchFamily="18" charset="2"/>
              </a:rPr>
              <a:t></a:t>
            </a:r>
            <a:r>
              <a:rPr lang="en-US" sz="2400" dirty="0">
                <a:ea typeface="MS PGothic" pitchFamily="34" charset="-128"/>
                <a:sym typeface="Symbol" pitchFamily="18" charset="2"/>
              </a:rPr>
              <a:t>)(worst in row)</a:t>
            </a:r>
          </a:p>
        </p:txBody>
      </p:sp>
    </p:spTree>
    <p:extLst>
      <p:ext uri="{BB962C8B-B14F-4D97-AF65-F5344CB8AC3E}">
        <p14:creationId xmlns:p14="http://schemas.microsoft.com/office/powerpoint/2010/main" val="293245820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Criterion of Realism (Hurwicz)</a:t>
            </a:r>
          </a:p>
        </p:txBody>
      </p:sp>
      <p:sp>
        <p:nvSpPr>
          <p:cNvPr id="32770" name="Content Placeholder 1"/>
          <p:cNvSpPr>
            <a:spLocks noGrp="1"/>
          </p:cNvSpPr>
          <p:nvPr>
            <p:ph idx="1"/>
          </p:nvPr>
        </p:nvSpPr>
        <p:spPr>
          <a:xfrm>
            <a:off x="419100" y="1308101"/>
            <a:ext cx="9601200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 dirty="0">
                <a:latin typeface="Arial" charset="0"/>
                <a:cs typeface="Arial" charset="0"/>
              </a:rPr>
              <a:t>For the large plant alternative using </a:t>
            </a:r>
            <a:r>
              <a:rPr lang="en-US" sz="2000" i="1" dirty="0">
                <a:latin typeface="Symbol" pitchFamily="18" charset="2"/>
                <a:cs typeface="Arial" charset="0"/>
              </a:rPr>
              <a:t></a:t>
            </a:r>
            <a:r>
              <a:rPr lang="en-US" sz="2000" dirty="0">
                <a:latin typeface="Arial" charset="0"/>
                <a:cs typeface="Arial" charset="0"/>
              </a:rPr>
              <a:t> = 0.8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2000" dirty="0">
                <a:latin typeface="Arial" charset="0"/>
                <a:cs typeface="Arial" charset="0"/>
              </a:rPr>
              <a:t>(0.8)(200,000) + (1 – 0.8)(–180,000) = 124,000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dirty="0">
                <a:latin typeface="Arial" charset="0"/>
                <a:cs typeface="Arial" charset="0"/>
              </a:rPr>
              <a:t>For the small plant alternative using </a:t>
            </a:r>
            <a:r>
              <a:rPr lang="en-US" sz="2000" i="1" dirty="0">
                <a:latin typeface="Symbol" pitchFamily="18" charset="2"/>
                <a:cs typeface="Arial" charset="0"/>
              </a:rPr>
              <a:t></a:t>
            </a:r>
            <a:r>
              <a:rPr lang="en-US" sz="2000" dirty="0">
                <a:latin typeface="Arial" charset="0"/>
                <a:cs typeface="Arial" charset="0"/>
              </a:rPr>
              <a:t> = 0.8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2000" dirty="0">
                <a:latin typeface="Arial" charset="0"/>
                <a:cs typeface="Arial" charset="0"/>
              </a:rPr>
              <a:t>(0.8)(100,000) + (1 – 0.8)(–20,000) = 76,000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7D1E86DE-AF2A-48A0-AEFF-79A0EDE4A8D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15974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58781"/>
              </p:ext>
            </p:extLst>
          </p:nvPr>
        </p:nvGraphicFramePr>
        <p:xfrm>
          <a:off x="1343025" y="3636831"/>
          <a:ext cx="8064500" cy="2733939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STATE OF NATURE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ALTERNATIVE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FAVORABLE MARKET ($)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UNFAVORABLE MARKET ($)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CRITERION OF REALISM (</a:t>
                      </a: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  <a:sym typeface="Symbol" pitchFamily="18" charset="2"/>
                        </a:rPr>
                        <a:t>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  <a:sym typeface="Symbol" pitchFamily="18" charset="2"/>
                        </a:rPr>
                        <a:t> = 0.8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) $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Construct a large plant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200,000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–180,000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124,000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Construct a small plant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100,000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–20,000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76,000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Do nothing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59785" name="Group 41"/>
          <p:cNvGrpSpPr>
            <a:grpSpLocks/>
          </p:cNvGrpSpPr>
          <p:nvPr/>
        </p:nvGrpSpPr>
        <p:grpSpPr bwMode="auto">
          <a:xfrm>
            <a:off x="8108952" y="4928858"/>
            <a:ext cx="1476375" cy="677863"/>
            <a:chOff x="4406" y="2984"/>
            <a:chExt cx="930" cy="427"/>
          </a:xfrm>
        </p:grpSpPr>
        <p:sp>
          <p:nvSpPr>
            <p:cNvPr id="32798" name="Text Box 42"/>
            <p:cNvSpPr txBox="1">
              <a:spLocks noChangeArrowheads="1"/>
            </p:cNvSpPr>
            <p:nvPr/>
          </p:nvSpPr>
          <p:spPr bwMode="auto">
            <a:xfrm>
              <a:off x="4406" y="3159"/>
              <a:ext cx="69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a typeface="MS PGothic" pitchFamily="34" charset="-128"/>
                </a:rPr>
                <a:t>Realism</a:t>
              </a:r>
            </a:p>
          </p:txBody>
        </p:sp>
        <p:sp>
          <p:nvSpPr>
            <p:cNvPr id="32799" name="Freeform 43"/>
            <p:cNvSpPr>
              <a:spLocks/>
            </p:cNvSpPr>
            <p:nvPr/>
          </p:nvSpPr>
          <p:spPr bwMode="auto">
            <a:xfrm>
              <a:off x="5136" y="3072"/>
              <a:ext cx="200" cy="224"/>
            </a:xfrm>
            <a:custGeom>
              <a:avLst/>
              <a:gdLst>
                <a:gd name="T0" fmla="*/ 48 w 200"/>
                <a:gd name="T1" fmla="*/ 224 h 224"/>
                <a:gd name="T2" fmla="*/ 200 w 200"/>
                <a:gd name="T3" fmla="*/ 224 h 224"/>
                <a:gd name="T4" fmla="*/ 200 w 200"/>
                <a:gd name="T5" fmla="*/ 0 h 224"/>
                <a:gd name="T6" fmla="*/ 0 w 200"/>
                <a:gd name="T7" fmla="*/ 0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24"/>
                <a:gd name="T14" fmla="*/ 200 w 200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24">
                  <a:moveTo>
                    <a:pt x="48" y="224"/>
                  </a:moveTo>
                  <a:lnTo>
                    <a:pt x="200" y="224"/>
                  </a:lnTo>
                  <a:lnTo>
                    <a:pt x="200" y="0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AutoShape 44"/>
            <p:cNvSpPr>
              <a:spLocks noChangeArrowheads="1"/>
            </p:cNvSpPr>
            <p:nvPr/>
          </p:nvSpPr>
          <p:spPr bwMode="auto">
            <a:xfrm>
              <a:off x="4424" y="2984"/>
              <a:ext cx="720" cy="20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879907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9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9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Equally Likely (Laplace)</a:t>
            </a:r>
          </a:p>
        </p:txBody>
      </p:sp>
      <p:sp>
        <p:nvSpPr>
          <p:cNvPr id="33794" name="Content Placeholder 1"/>
          <p:cNvSpPr>
            <a:spLocks noGrp="1"/>
          </p:cNvSpPr>
          <p:nvPr>
            <p:ph idx="1"/>
          </p:nvPr>
        </p:nvSpPr>
        <p:spPr>
          <a:xfrm>
            <a:off x="2197100" y="1460500"/>
            <a:ext cx="7823200" cy="144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Considers all the payoffs for each alternative 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Find the average payoff for each alternative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Select the alternative with the highest average</a:t>
            </a:r>
          </a:p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66C0FED1-7ECC-4F3B-9E8A-1C01DE44A3E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160772" name="Group 4"/>
          <p:cNvGraphicFramePr>
            <a:graphicFrameLocks noGrp="1"/>
          </p:cNvGraphicFramePr>
          <p:nvPr/>
        </p:nvGraphicFramePr>
        <p:xfrm>
          <a:off x="2082800" y="3511551"/>
          <a:ext cx="8077200" cy="2511425"/>
        </p:xfrm>
        <a:graphic>
          <a:graphicData uri="http://schemas.openxmlformats.org/drawingml/2006/table">
            <a:tbl>
              <a:tblPr/>
              <a:tblGrid>
                <a:gridCol w="267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STATE OF NATURE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ALTERNATIVE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FAVORABLE MARKET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UNFAVORABLE MARKET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ROW AVERAGE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Construct a large plant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200,000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–180,000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10,000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Construct a small plant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100,000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–20,000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40,000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Do nothing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60817" name="Group 49"/>
          <p:cNvGrpSpPr>
            <a:grpSpLocks/>
          </p:cNvGrpSpPr>
          <p:nvPr/>
        </p:nvGrpSpPr>
        <p:grpSpPr bwMode="auto">
          <a:xfrm>
            <a:off x="8150226" y="5105401"/>
            <a:ext cx="1997075" cy="677863"/>
            <a:chOff x="4078" y="3144"/>
            <a:chExt cx="1258" cy="427"/>
          </a:xfrm>
        </p:grpSpPr>
        <p:sp>
          <p:nvSpPr>
            <p:cNvPr id="33822" name="Text Box 46"/>
            <p:cNvSpPr txBox="1">
              <a:spLocks noChangeArrowheads="1"/>
            </p:cNvSpPr>
            <p:nvPr/>
          </p:nvSpPr>
          <p:spPr bwMode="auto">
            <a:xfrm>
              <a:off x="4078" y="3319"/>
              <a:ext cx="11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a typeface="MS PGothic" pitchFamily="34" charset="-128"/>
                </a:rPr>
                <a:t>Equally likely</a:t>
              </a:r>
            </a:p>
          </p:txBody>
        </p:sp>
        <p:sp>
          <p:nvSpPr>
            <p:cNvPr id="33823" name="Freeform 47"/>
            <p:cNvSpPr>
              <a:spLocks/>
            </p:cNvSpPr>
            <p:nvPr/>
          </p:nvSpPr>
          <p:spPr bwMode="auto">
            <a:xfrm>
              <a:off x="5136" y="3232"/>
              <a:ext cx="200" cy="224"/>
            </a:xfrm>
            <a:custGeom>
              <a:avLst/>
              <a:gdLst>
                <a:gd name="T0" fmla="*/ 48 w 200"/>
                <a:gd name="T1" fmla="*/ 224 h 224"/>
                <a:gd name="T2" fmla="*/ 200 w 200"/>
                <a:gd name="T3" fmla="*/ 224 h 224"/>
                <a:gd name="T4" fmla="*/ 200 w 200"/>
                <a:gd name="T5" fmla="*/ 0 h 224"/>
                <a:gd name="T6" fmla="*/ 0 w 200"/>
                <a:gd name="T7" fmla="*/ 0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24"/>
                <a:gd name="T14" fmla="*/ 200 w 200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24">
                  <a:moveTo>
                    <a:pt x="48" y="224"/>
                  </a:moveTo>
                  <a:lnTo>
                    <a:pt x="200" y="224"/>
                  </a:lnTo>
                  <a:lnTo>
                    <a:pt x="200" y="0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AutoShape 48"/>
            <p:cNvSpPr>
              <a:spLocks noChangeArrowheads="1"/>
            </p:cNvSpPr>
            <p:nvPr/>
          </p:nvSpPr>
          <p:spPr bwMode="auto">
            <a:xfrm>
              <a:off x="4568" y="3144"/>
              <a:ext cx="576" cy="20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068482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0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0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Minimax Regret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6493" y="1541464"/>
            <a:ext cx="8596668" cy="3880773"/>
          </a:xfrm>
        </p:spPr>
        <p:txBody>
          <a:bodyPr rtlCol="0">
            <a:normAutofit/>
          </a:bodyPr>
          <a:lstStyle/>
          <a:p>
            <a:pPr>
              <a:spcBef>
                <a:spcPts val="0"/>
              </a:spcBef>
              <a:buFont typeface="Arial"/>
              <a:buChar char="•"/>
              <a:defRPr/>
            </a:pPr>
            <a:r>
              <a:rPr lang="en-US" sz="2000" dirty="0"/>
              <a:t>Based on </a:t>
            </a:r>
            <a:r>
              <a:rPr lang="en-US" sz="2000" b="1" dirty="0"/>
              <a:t>opportunity loss </a:t>
            </a:r>
            <a:r>
              <a:rPr lang="en-US" sz="2000" dirty="0"/>
              <a:t>or </a:t>
            </a:r>
            <a:r>
              <a:rPr lang="en-US" sz="2000" b="1" dirty="0" smtClean="0"/>
              <a:t>regret</a:t>
            </a:r>
          </a:p>
          <a:p>
            <a:pPr lvl="1">
              <a:spcBef>
                <a:spcPts val="0"/>
              </a:spcBef>
              <a:buFont typeface="Arial"/>
              <a:buChar char="–"/>
              <a:defRPr/>
            </a:pPr>
            <a:r>
              <a:rPr lang="en-US" sz="2000" dirty="0" smtClean="0"/>
              <a:t>The </a:t>
            </a:r>
            <a:r>
              <a:rPr lang="en-US" sz="2000" dirty="0"/>
              <a:t>difference between the optimal profit and actual payoff for a </a:t>
            </a:r>
            <a:r>
              <a:rPr lang="en-US" sz="2000" dirty="0" smtClean="0"/>
              <a:t>decision</a:t>
            </a:r>
            <a:endParaRPr lang="en-US" sz="2000" dirty="0"/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000" dirty="0"/>
              <a:t>Create an opportunity loss table by determining the opportunity loss from not choosing the best </a:t>
            </a:r>
            <a:r>
              <a:rPr lang="en-US" sz="2000" dirty="0" smtClean="0"/>
              <a:t>alternative</a:t>
            </a:r>
            <a:endParaRPr lang="en-US" sz="2000" dirty="0"/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000" dirty="0" smtClean="0"/>
              <a:t>Calculate opportunity </a:t>
            </a:r>
            <a:r>
              <a:rPr lang="en-US" sz="2000" dirty="0"/>
              <a:t>loss </a:t>
            </a:r>
            <a:r>
              <a:rPr lang="en-US" sz="2000" dirty="0" smtClean="0"/>
              <a:t>by </a:t>
            </a:r>
            <a:r>
              <a:rPr lang="en-US" sz="2000" dirty="0"/>
              <a:t>subtracting each payoff in the column from the best payoff in the </a:t>
            </a:r>
            <a:r>
              <a:rPr lang="en-US" sz="2000" dirty="0" smtClean="0"/>
              <a:t>column</a:t>
            </a:r>
            <a:endParaRPr lang="en-US" sz="2000" dirty="0"/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000" dirty="0"/>
              <a:t>Find the maximum opportunity loss for each alternative and pick the alternative with the minimum </a:t>
            </a:r>
            <a:r>
              <a:rPr lang="en-US" sz="2000" dirty="0" smtClean="0"/>
              <a:t>number</a:t>
            </a:r>
            <a:endParaRPr lang="en-US" sz="2000" dirty="0"/>
          </a:p>
          <a:p>
            <a:pPr>
              <a:spcBef>
                <a:spcPts val="0"/>
              </a:spcBef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D163CDD7-DE1D-4868-B46E-001377F28F3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4820" name="Date Placeholder 3"/>
          <p:cNvSpPr txBox="1">
            <a:spLocks/>
          </p:cNvSpPr>
          <p:nvPr/>
        </p:nvSpPr>
        <p:spPr bwMode="auto">
          <a:xfrm>
            <a:off x="1981200" y="6356351"/>
            <a:ext cx="2819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rgbClr val="898989"/>
                </a:solidFill>
                <a:latin typeface="Calibri" pitchFamily="34" charset="0"/>
              </a:rPr>
              <a:t>Copyright ©2015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819169678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Minimax Regret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bg1">
                    <a:lumMod val="50000"/>
                  </a:schemeClr>
                </a:solidFill>
              </a:rPr>
              <a:t>3 – </a:t>
            </a:r>
            <a:fld id="{B2337EF0-906E-4C59-BFF9-DB73EC2BC613}" type="slidenum">
              <a:rPr lang="en-US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15</a:t>
            </a:fld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62028" name="Group 2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264125"/>
              </p:ext>
            </p:extLst>
          </p:nvPr>
        </p:nvGraphicFramePr>
        <p:xfrm>
          <a:off x="943238" y="1622425"/>
          <a:ext cx="7629261" cy="3273425"/>
        </p:xfrm>
        <a:graphic>
          <a:graphicData uri="http://schemas.openxmlformats.org/drawingml/2006/table">
            <a:tbl>
              <a:tblPr/>
              <a:tblGrid>
                <a:gridCol w="376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5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51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STATE OF NATURE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FAVORABLE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MARKET ($)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UNFAVORABLE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MARKET ($)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355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200,000 – 200,000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533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 – (–180,000)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355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200,000 – 100,000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533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 – (–20,000)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355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200,000 – 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533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	0 – 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97246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Minimax Regret</a:t>
            </a:r>
          </a:p>
        </p:txBody>
      </p:sp>
      <p:sp>
        <p:nvSpPr>
          <p:cNvPr id="36866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t>3 – </a:t>
            </a:r>
            <a:fld id="{81964749-61FF-4DF2-B0AD-927DBF2E3882}" type="slidenum"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62035" name="Group 243"/>
          <p:cNvGraphicFramePr>
            <a:graphicFrameLocks noGrp="1"/>
          </p:cNvGraphicFramePr>
          <p:nvPr/>
        </p:nvGraphicFramePr>
        <p:xfrm>
          <a:off x="2222500" y="2324100"/>
          <a:ext cx="8039100" cy="3009900"/>
        </p:xfrm>
        <a:graphic>
          <a:graphicData uri="http://schemas.openxmlformats.org/drawingml/2006/table">
            <a:tbl>
              <a:tblPr/>
              <a:tblGrid>
                <a:gridCol w="3562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5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STATE OF NATURE</a:t>
                      </a:r>
                    </a:p>
                  </a:txBody>
                  <a:tcPr marT="45728" marB="45728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ALTERNATIVE</a:t>
                      </a:r>
                    </a:p>
                  </a:txBody>
                  <a:tcPr marT="45728" marB="4572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FAVORABLE MARKET ($)</a:t>
                      </a:r>
                    </a:p>
                  </a:txBody>
                  <a:tcPr marT="45728" marB="45728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UNFAVORABLE MARKET ($)</a:t>
                      </a:r>
                    </a:p>
                  </a:txBody>
                  <a:tcPr marT="45728" marB="45728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Construct a large plant</a:t>
                      </a:r>
                    </a:p>
                  </a:txBody>
                  <a:tcPr marT="45728" marB="45728"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</a:t>
                      </a:r>
                    </a:p>
                  </a:txBody>
                  <a:tcPr marT="45728" marB="45728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3462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180,000</a:t>
                      </a:r>
                    </a:p>
                  </a:txBody>
                  <a:tcPr marT="45728" marB="45728"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Construct a small plant</a:t>
                      </a:r>
                    </a:p>
                  </a:txBody>
                  <a:tcPr marT="45728" marB="45728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100,000</a:t>
                      </a:r>
                    </a:p>
                  </a:txBody>
                  <a:tcPr marT="45728" marB="4572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3462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20,000</a:t>
                      </a:r>
                    </a:p>
                  </a:txBody>
                  <a:tcPr marT="45728" marB="45728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Do nothing</a:t>
                      </a:r>
                    </a:p>
                  </a:txBody>
                  <a:tcPr marT="45728" marB="45728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200,000</a:t>
                      </a:r>
                    </a:p>
                  </a:txBody>
                  <a:tcPr marT="45728" marB="4572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3462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</a:t>
                      </a:r>
                    </a:p>
                  </a:txBody>
                  <a:tcPr marT="45728" marB="45728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03199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Minimax Regret</a:t>
            </a:r>
          </a:p>
        </p:txBody>
      </p:sp>
      <p:sp>
        <p:nvSpPr>
          <p:cNvPr id="3789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t>3 – </a:t>
            </a:r>
            <a:fld id="{840C9F71-919E-4B09-8710-C6C4F70E85D9}" type="slidenum"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2561" name="Group 33"/>
          <p:cNvGraphicFramePr>
            <a:graphicFrameLocks noGrp="1"/>
          </p:cNvGraphicFramePr>
          <p:nvPr/>
        </p:nvGraphicFramePr>
        <p:xfrm>
          <a:off x="2133600" y="2660650"/>
          <a:ext cx="7899400" cy="2579688"/>
        </p:xfrm>
        <a:graphic>
          <a:graphicData uri="http://schemas.openxmlformats.org/drawingml/2006/table">
            <a:tbl>
              <a:tblPr/>
              <a:tblGrid>
                <a:gridCol w="250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699" marB="4569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STATE OF NATURE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699" marB="4569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ALTERNATIVE</a:t>
                      </a:r>
                    </a:p>
                  </a:txBody>
                  <a:tcPr marT="45699" marB="4569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FAVORABLE MARKET ($)</a:t>
                      </a:r>
                    </a:p>
                  </a:txBody>
                  <a:tcPr marT="45699" marB="45699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UNFAVORABLE MARKET ($)</a:t>
                      </a:r>
                    </a:p>
                  </a:txBody>
                  <a:tcPr marT="45699" marB="45699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MAXIMUM IN A ROW ($)</a:t>
                      </a:r>
                    </a:p>
                  </a:txBody>
                  <a:tcPr marT="45699" marB="4569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Construct a large plant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	180,000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180,000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Construct a small plant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100,000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	20,000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100,000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Do nothing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200,000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200,000</a:t>
                      </a:r>
                    </a:p>
                  </a:txBody>
                  <a:tcPr marT="45699" marB="4569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62911" name="Group 95"/>
          <p:cNvGrpSpPr>
            <a:grpSpLocks/>
          </p:cNvGrpSpPr>
          <p:nvPr/>
        </p:nvGrpSpPr>
        <p:grpSpPr bwMode="auto">
          <a:xfrm>
            <a:off x="8585201" y="4376738"/>
            <a:ext cx="1476375" cy="677862"/>
            <a:chOff x="4406" y="2984"/>
            <a:chExt cx="930" cy="427"/>
          </a:xfrm>
        </p:grpSpPr>
        <p:sp>
          <p:nvSpPr>
            <p:cNvPr id="37917" name="Text Box 96"/>
            <p:cNvSpPr txBox="1">
              <a:spLocks noChangeArrowheads="1"/>
            </p:cNvSpPr>
            <p:nvPr/>
          </p:nvSpPr>
          <p:spPr bwMode="auto">
            <a:xfrm>
              <a:off x="4406" y="3159"/>
              <a:ext cx="7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a typeface="MS PGothic" pitchFamily="34" charset="-128"/>
                </a:rPr>
                <a:t>Minimax</a:t>
              </a:r>
            </a:p>
          </p:txBody>
        </p:sp>
        <p:sp>
          <p:nvSpPr>
            <p:cNvPr id="37918" name="Freeform 97"/>
            <p:cNvSpPr>
              <a:spLocks/>
            </p:cNvSpPr>
            <p:nvPr/>
          </p:nvSpPr>
          <p:spPr bwMode="auto">
            <a:xfrm>
              <a:off x="5136" y="3072"/>
              <a:ext cx="200" cy="224"/>
            </a:xfrm>
            <a:custGeom>
              <a:avLst/>
              <a:gdLst>
                <a:gd name="T0" fmla="*/ 48 w 200"/>
                <a:gd name="T1" fmla="*/ 224 h 224"/>
                <a:gd name="T2" fmla="*/ 200 w 200"/>
                <a:gd name="T3" fmla="*/ 224 h 224"/>
                <a:gd name="T4" fmla="*/ 200 w 200"/>
                <a:gd name="T5" fmla="*/ 0 h 224"/>
                <a:gd name="T6" fmla="*/ 0 w 200"/>
                <a:gd name="T7" fmla="*/ 0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24"/>
                <a:gd name="T14" fmla="*/ 200 w 200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24">
                  <a:moveTo>
                    <a:pt x="48" y="224"/>
                  </a:moveTo>
                  <a:lnTo>
                    <a:pt x="200" y="224"/>
                  </a:lnTo>
                  <a:lnTo>
                    <a:pt x="200" y="0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9" name="AutoShape 98"/>
            <p:cNvSpPr>
              <a:spLocks noChangeArrowheads="1"/>
            </p:cNvSpPr>
            <p:nvPr/>
          </p:nvSpPr>
          <p:spPr bwMode="auto">
            <a:xfrm>
              <a:off x="4424" y="2984"/>
              <a:ext cx="720" cy="20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351008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2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2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7100" y="520700"/>
            <a:ext cx="77724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Example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55803" name="Group 155"/>
          <p:cNvGraphicFramePr>
            <a:graphicFrameLocks noGrp="1"/>
          </p:cNvGraphicFramePr>
          <p:nvPr/>
        </p:nvGraphicFramePr>
        <p:xfrm>
          <a:off x="2209800" y="2451101"/>
          <a:ext cx="7848600" cy="2879725"/>
        </p:xfrm>
        <a:graphic>
          <a:graphicData uri="http://schemas.openxmlformats.org/drawingml/2006/table">
            <a:tbl>
              <a:tblPr/>
              <a:tblGrid>
                <a:gridCol w="308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STATE OF NATURE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ALTERNATIVE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FAVORABLE MARKET ($)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UNFAVORABLE MARKET ($)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Construct a large plant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200,000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–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Construct a small plant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100,000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–20,000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 nothing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646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8077200" y="64071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t>3 – </a:t>
            </a:r>
            <a:fld id="{02F17BD8-03C1-44DC-BFF0-F59D2705748F}" type="slidenum"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79080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Decision Making Under Risk</a:t>
            </a:r>
          </a:p>
        </p:txBody>
      </p:sp>
      <p:sp>
        <p:nvSpPr>
          <p:cNvPr id="191564" name="Content Placeholder 1"/>
          <p:cNvSpPr>
            <a:spLocks noGrp="1"/>
          </p:cNvSpPr>
          <p:nvPr>
            <p:ph idx="1"/>
          </p:nvPr>
        </p:nvSpPr>
        <p:spPr>
          <a:xfrm>
            <a:off x="2197100" y="1460500"/>
            <a:ext cx="7823200" cy="218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When there are several possible states of nature and the probabilities associated with each possible state are known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Most popular method – choose the alternative with the highest expected monetary value (EMV)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160110E9-BC28-4DCC-8775-9D2ECFEDDF5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3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924475"/>
              </p:ext>
            </p:extLst>
          </p:nvPr>
        </p:nvGraphicFramePr>
        <p:xfrm>
          <a:off x="3594100" y="3359150"/>
          <a:ext cx="4660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4644360" imgH="557640" progId="Equation.3">
                  <p:embed/>
                </p:oleObj>
              </mc:Choice>
              <mc:Fallback>
                <p:oleObj name="Equation" r:id="rId3" imgW="4644360" imgH="557640" progId="Equation.3">
                  <p:embed/>
                  <p:pic>
                    <p:nvPicPr>
                      <p:cNvPr id="3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3359150"/>
                        <a:ext cx="46609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95501" y="4213698"/>
            <a:ext cx="932178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901700" algn="r"/>
                <a:tab pos="990600" algn="l"/>
              </a:tabLst>
            </a:pPr>
            <a:r>
              <a:rPr lang="en-US" sz="2000" dirty="0"/>
              <a:t>where</a:t>
            </a:r>
          </a:p>
          <a:p>
            <a:pPr>
              <a:tabLst>
                <a:tab pos="901700" algn="r"/>
                <a:tab pos="990600" algn="l"/>
              </a:tabLst>
            </a:pPr>
            <a:r>
              <a:rPr lang="en-US" sz="2000" dirty="0"/>
              <a:t>	</a:t>
            </a:r>
            <a:r>
              <a:rPr lang="en-US" sz="2000" i="1" dirty="0"/>
              <a:t>X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/>
              <a:t> =	payoff for the alternative in state of nature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901700" algn="r"/>
                <a:tab pos="990600" algn="l"/>
              </a:tabLst>
            </a:pPr>
            <a:r>
              <a:rPr lang="en-US" sz="2000" dirty="0"/>
              <a:t>	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/>
              <a:t>) =	probability of achieving payoff </a:t>
            </a:r>
            <a:r>
              <a:rPr lang="en-US" sz="2000" i="1" dirty="0"/>
              <a:t>X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/>
              <a:t> (i.e., probability of state of nature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/>
              <a:t>)</a:t>
            </a:r>
          </a:p>
          <a:p>
            <a:pPr>
              <a:tabLst>
                <a:tab pos="901700" algn="r"/>
                <a:tab pos="990600" algn="l"/>
              </a:tabLst>
            </a:pPr>
            <a:r>
              <a:rPr lang="en-US" sz="2000" dirty="0"/>
              <a:t>	∑ =	summation symbol</a:t>
            </a:r>
          </a:p>
        </p:txBody>
      </p:sp>
    </p:spTree>
    <p:extLst>
      <p:ext uri="{BB962C8B-B14F-4D97-AF65-F5344CB8AC3E}">
        <p14:creationId xmlns:p14="http://schemas.microsoft.com/office/powerpoint/2010/main" val="1558843217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1"/>
                </a:solidFill>
                <a:latin typeface="Arial" charset="0"/>
                <a:cs typeface="Arial" charset="0"/>
              </a:rPr>
              <a:t>Introduction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706968" y="1455739"/>
            <a:ext cx="8596668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What is involved in making a good decision?</a:t>
            </a:r>
          </a:p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Decision theory is an analytic and systematic approach to the study of decision making</a:t>
            </a:r>
          </a:p>
          <a:p>
            <a:pPr eaLnBrk="1" hangingPunct="1"/>
            <a:r>
              <a:rPr lang="en-US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 good decision is one that is based on logic, considers all available data and possible alternatives, and applies a quantitative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97A66C23-B6DC-4B46-A376-0DDB917C784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7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Decision Making Under Risk</a:t>
            </a:r>
          </a:p>
        </p:txBody>
      </p:sp>
      <p:sp>
        <p:nvSpPr>
          <p:cNvPr id="192514" name="Content Placeholder 1"/>
          <p:cNvSpPr>
            <a:spLocks noGrp="1"/>
          </p:cNvSpPr>
          <p:nvPr>
            <p:ph idx="1"/>
          </p:nvPr>
        </p:nvSpPr>
        <p:spPr>
          <a:xfrm>
            <a:off x="1955800" y="1689100"/>
            <a:ext cx="7823200" cy="7112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Expanding the equation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44E862A0-13A0-42D4-847D-221B1A7A437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1981201" y="2614613"/>
            <a:ext cx="864210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70200" indent="-2870200"/>
            <a:r>
              <a:rPr lang="en-US" sz="2400">
                <a:ea typeface="MS PGothic" pitchFamily="34" charset="-128"/>
              </a:rPr>
              <a:t>EMV (alternative </a:t>
            </a:r>
            <a:r>
              <a:rPr lang="en-US" sz="2400" i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i</a:t>
            </a:r>
            <a:r>
              <a:rPr lang="en-US" sz="2400">
                <a:ea typeface="MS PGothic" pitchFamily="34" charset="-128"/>
              </a:rPr>
              <a:t>) =	(payoff of first state of nature)</a:t>
            </a:r>
          </a:p>
          <a:p>
            <a:pPr marL="2870200" indent="-2870200"/>
            <a:r>
              <a:rPr lang="en-US" sz="2400">
                <a:ea typeface="MS PGothic" pitchFamily="34" charset="-128"/>
              </a:rPr>
              <a:t>	x (probability of first state of nature)</a:t>
            </a:r>
          </a:p>
          <a:p>
            <a:pPr marL="2870200" indent="-2870200"/>
            <a:r>
              <a:rPr lang="en-US" sz="2400">
                <a:ea typeface="MS PGothic" pitchFamily="34" charset="-128"/>
              </a:rPr>
              <a:t>	+ (payoff of second state of nature)</a:t>
            </a:r>
          </a:p>
          <a:p>
            <a:pPr marL="2870200" indent="-2870200"/>
            <a:r>
              <a:rPr lang="en-US" sz="2400">
                <a:ea typeface="MS PGothic" pitchFamily="34" charset="-128"/>
              </a:rPr>
              <a:t>	x (probability of second state of nature)</a:t>
            </a:r>
          </a:p>
          <a:p>
            <a:pPr marL="2870200" indent="-2870200"/>
            <a:r>
              <a:rPr lang="en-US" sz="2400">
                <a:ea typeface="MS PGothic" pitchFamily="34" charset="-128"/>
              </a:rPr>
              <a:t>	+ … + (payoff of last state of nature)</a:t>
            </a:r>
          </a:p>
          <a:p>
            <a:pPr marL="2870200" indent="-2870200"/>
            <a:r>
              <a:rPr lang="en-US" sz="2400">
                <a:ea typeface="MS PGothic" pitchFamily="34" charset="-128"/>
              </a:rPr>
              <a:t>	x (probability of last state of nature)</a:t>
            </a:r>
          </a:p>
        </p:txBody>
      </p:sp>
    </p:spTree>
    <p:extLst>
      <p:ext uri="{BB962C8B-B14F-4D97-AF65-F5344CB8AC3E}">
        <p14:creationId xmlns:p14="http://schemas.microsoft.com/office/powerpoint/2010/main" val="386393392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EMV for Thompson Lumber</a:t>
            </a:r>
          </a:p>
        </p:txBody>
      </p:sp>
      <p:sp>
        <p:nvSpPr>
          <p:cNvPr id="193538" name="Content Placeholder 1"/>
          <p:cNvSpPr>
            <a:spLocks noGrp="1"/>
          </p:cNvSpPr>
          <p:nvPr>
            <p:ph idx="1"/>
          </p:nvPr>
        </p:nvSpPr>
        <p:spPr>
          <a:xfrm>
            <a:off x="2197100" y="1600200"/>
            <a:ext cx="7823200" cy="1778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Each market outcome has a probability of occurrence of 0.50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Which alternative would give the highest EMV?</a:t>
            </a:r>
          </a:p>
        </p:txBody>
      </p:sp>
      <p:sp>
        <p:nvSpPr>
          <p:cNvPr id="19353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t>3 – </a:t>
            </a:r>
            <a:fld id="{41E8B099-C0CA-4C20-A1D6-85BA3A0B8F7B}" type="slidenum"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03463" name="Text Box 39"/>
          <p:cNvSpPr txBox="1">
            <a:spLocks noChangeArrowheads="1"/>
          </p:cNvSpPr>
          <p:nvPr/>
        </p:nvSpPr>
        <p:spPr bwMode="auto">
          <a:xfrm>
            <a:off x="904875" y="2819401"/>
            <a:ext cx="9896475" cy="124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514600" indent="-2514600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ea typeface="MS PGothic" pitchFamily="34" charset="-128"/>
              </a:rPr>
              <a:t>EMV (large plant)	= ($200,000)(0.5) + (–$180,000)(0.5</a:t>
            </a:r>
            <a:r>
              <a:rPr lang="en-US" sz="2400" dirty="0" smtClean="0">
                <a:ea typeface="MS PGothic" pitchFamily="34" charset="-128"/>
              </a:rPr>
              <a:t>)= </a:t>
            </a:r>
            <a:r>
              <a:rPr lang="en-US" sz="2400" dirty="0">
                <a:ea typeface="MS PGothic" pitchFamily="34" charset="-128"/>
              </a:rPr>
              <a:t>$10,000</a:t>
            </a:r>
          </a:p>
          <a:p>
            <a:pPr marL="2514600" indent="-2514600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ea typeface="MS PGothic" pitchFamily="34" charset="-128"/>
              </a:rPr>
              <a:t>EMV (small plant)	= ($100,000)(0.5) + (–$20,000)(0.5</a:t>
            </a:r>
            <a:r>
              <a:rPr lang="en-US" sz="2400" dirty="0" smtClean="0">
                <a:ea typeface="MS PGothic" pitchFamily="34" charset="-128"/>
              </a:rPr>
              <a:t>)= </a:t>
            </a:r>
            <a:r>
              <a:rPr lang="en-US" sz="2400" dirty="0">
                <a:ea typeface="MS PGothic" pitchFamily="34" charset="-128"/>
              </a:rPr>
              <a:t>$40,000</a:t>
            </a:r>
          </a:p>
          <a:p>
            <a:pPr marL="2514600" indent="-2514600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ea typeface="MS PGothic" pitchFamily="34" charset="-128"/>
              </a:rPr>
              <a:t>EMV (do nothing)	= ($0)(0.5) + ($0)(0.5</a:t>
            </a:r>
            <a:r>
              <a:rPr lang="en-US" sz="2400" dirty="0" smtClean="0">
                <a:ea typeface="MS PGothic" pitchFamily="34" charset="-128"/>
              </a:rPr>
              <a:t>)= </a:t>
            </a:r>
            <a:r>
              <a:rPr lang="en-US" sz="2400" dirty="0">
                <a:ea typeface="MS PGothic" pitchFamily="34" charset="-128"/>
              </a:rPr>
              <a:t>$0</a:t>
            </a:r>
          </a:p>
        </p:txBody>
      </p:sp>
    </p:spTree>
    <p:extLst>
      <p:ext uri="{BB962C8B-B14F-4D97-AF65-F5344CB8AC3E}">
        <p14:creationId xmlns:p14="http://schemas.microsoft.com/office/powerpoint/2010/main" val="329583950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6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939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EMV for Thompson Lumber</a:t>
            </a:r>
          </a:p>
        </p:txBody>
      </p:sp>
      <p:graphicFrame>
        <p:nvGraphicFramePr>
          <p:cNvPr id="163885" name="Group 45"/>
          <p:cNvGraphicFramePr>
            <a:graphicFrameLocks noGrp="1"/>
          </p:cNvGraphicFramePr>
          <p:nvPr/>
        </p:nvGraphicFramePr>
        <p:xfrm>
          <a:off x="2095500" y="2171700"/>
          <a:ext cx="8013700" cy="3294470"/>
        </p:xfrm>
        <a:graphic>
          <a:graphicData uri="http://schemas.openxmlformats.org/drawingml/2006/table">
            <a:tbl>
              <a:tblPr/>
              <a:tblGrid>
                <a:gridCol w="261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STATE OF NATURE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ALTERNATIVE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FAVORABLE MARKET ($)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UNFAVORABLE MARKET ($)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EMV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($)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Construct a large plant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200,000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–180,000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10,000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Construct a small plant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100,000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–20,000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40,000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 nothing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Probabilities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0.50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0.50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079500" algn="r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63896" name="Group 56"/>
          <p:cNvGrpSpPr>
            <a:grpSpLocks/>
          </p:cNvGrpSpPr>
          <p:nvPr/>
        </p:nvGrpSpPr>
        <p:grpSpPr bwMode="auto">
          <a:xfrm>
            <a:off x="8162926" y="3860800"/>
            <a:ext cx="1628775" cy="1479550"/>
            <a:chOff x="4142" y="2424"/>
            <a:chExt cx="1026" cy="932"/>
          </a:xfrm>
        </p:grpSpPr>
        <p:sp>
          <p:nvSpPr>
            <p:cNvPr id="194593" name="Text Box 51"/>
            <p:cNvSpPr txBox="1">
              <a:spLocks noChangeArrowheads="1"/>
            </p:cNvSpPr>
            <p:nvPr/>
          </p:nvSpPr>
          <p:spPr bwMode="auto">
            <a:xfrm>
              <a:off x="4142" y="3104"/>
              <a:ext cx="79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a typeface="MS PGothic" pitchFamily="34" charset="-128"/>
                </a:rPr>
                <a:t>Best EMV</a:t>
              </a:r>
            </a:p>
          </p:txBody>
        </p:sp>
        <p:sp>
          <p:nvSpPr>
            <p:cNvPr id="194594" name="AutoShape 53"/>
            <p:cNvSpPr>
              <a:spLocks noChangeArrowheads="1"/>
            </p:cNvSpPr>
            <p:nvPr/>
          </p:nvSpPr>
          <p:spPr bwMode="auto">
            <a:xfrm>
              <a:off x="4448" y="2424"/>
              <a:ext cx="720" cy="20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595" name="Line 55"/>
            <p:cNvSpPr>
              <a:spLocks noChangeShapeType="1"/>
            </p:cNvSpPr>
            <p:nvPr/>
          </p:nvSpPr>
          <p:spPr bwMode="auto">
            <a:xfrm flipV="1">
              <a:off x="4560" y="2640"/>
              <a:ext cx="136" cy="4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592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8077200" y="64071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t>3 – </a:t>
            </a:r>
            <a:fld id="{C0090217-E014-48C4-9C86-E098D6F4EA39}" type="slidenum"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53374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16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pitchFamily="34" charset="-128"/>
                <a:cs typeface="Arial" charset="0"/>
              </a:rPr>
              <a:t>Expected Value of Perfect Information (EVPI)</a:t>
            </a:r>
          </a:p>
        </p:txBody>
      </p:sp>
      <p:sp>
        <p:nvSpPr>
          <p:cNvPr id="195586" name="Content Placeholder 1"/>
          <p:cNvSpPr>
            <a:spLocks noGrp="1"/>
          </p:cNvSpPr>
          <p:nvPr>
            <p:ph idx="1"/>
          </p:nvPr>
        </p:nvSpPr>
        <p:spPr>
          <a:xfrm>
            <a:off x="958850" y="1959012"/>
            <a:ext cx="7823200" cy="22987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b="1" dirty="0" smtClean="0">
                <a:latin typeface="Arial" charset="0"/>
                <a:cs typeface="Arial" charset="0"/>
              </a:rPr>
              <a:t>EVPI</a:t>
            </a:r>
            <a:r>
              <a:rPr lang="en-US" sz="2000" dirty="0" smtClean="0">
                <a:latin typeface="Arial" charset="0"/>
                <a:cs typeface="Arial" charset="0"/>
              </a:rPr>
              <a:t> places an upper bound on what you should pay for additional information</a:t>
            </a:r>
          </a:p>
          <a:p>
            <a:pPr eaLnBrk="1" hangingPunct="1"/>
            <a:r>
              <a:rPr lang="en-US" sz="2000" b="1" dirty="0" err="1" smtClean="0">
                <a:latin typeface="Arial" charset="0"/>
                <a:cs typeface="Arial" charset="0"/>
              </a:rPr>
              <a:t>EVwPI</a:t>
            </a:r>
            <a:r>
              <a:rPr lang="en-US" sz="2000" dirty="0" smtClean="0">
                <a:latin typeface="Arial" charset="0"/>
                <a:cs typeface="Arial" charset="0"/>
              </a:rPr>
              <a:t> is the long run average return if we have perfect information before a decision is made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F39C8BB8-BD92-4151-A1B2-53101AFA616F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57339" y="3903041"/>
            <a:ext cx="64395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0700" indent="-1790700"/>
            <a:r>
              <a:rPr lang="en-US" sz="2400" dirty="0" err="1"/>
              <a:t>EVwPI</a:t>
            </a:r>
            <a:r>
              <a:rPr lang="en-US" sz="2400" dirty="0"/>
              <a:t> = ∑(best payoff in state of nature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/>
              <a:t>)</a:t>
            </a:r>
          </a:p>
          <a:p>
            <a:pPr marL="1790700" indent="-1790700"/>
            <a:r>
              <a:rPr lang="en-US" sz="2400" dirty="0"/>
              <a:t>	(probability of state of nature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3523488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pitchFamily="34" charset="-128"/>
                <a:cs typeface="Arial" charset="0"/>
              </a:rPr>
              <a:t>Expected Value of Perfect Information (EVPI)</a:t>
            </a:r>
          </a:p>
        </p:txBody>
      </p:sp>
      <p:sp>
        <p:nvSpPr>
          <p:cNvPr id="196610" name="Content Placeholder 1"/>
          <p:cNvSpPr>
            <a:spLocks noGrp="1"/>
          </p:cNvSpPr>
          <p:nvPr>
            <p:ph idx="1"/>
          </p:nvPr>
        </p:nvSpPr>
        <p:spPr>
          <a:xfrm>
            <a:off x="863600" y="1930400"/>
            <a:ext cx="7823200" cy="6223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mtClean="0">
                <a:latin typeface="Arial" charset="0"/>
                <a:cs typeface="Arial" charset="0"/>
              </a:rPr>
              <a:t>Expanded EVwPI becomes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5EA557B9-BE45-43FE-821D-EA092D7BDCE4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2716214" y="2309813"/>
            <a:ext cx="7145337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>
            <a:lvl1pPr marL="901700" indent="-9017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257300" indent="-1257300">
              <a:defRPr/>
            </a:pPr>
            <a:r>
              <a:rPr lang="en-US" b="0" dirty="0" err="1">
                <a:latin typeface="Arial"/>
                <a:cs typeface="Arial"/>
              </a:rPr>
              <a:t>EVwPI</a:t>
            </a:r>
            <a:r>
              <a:rPr lang="en-US" b="0" dirty="0">
                <a:latin typeface="Arial"/>
                <a:cs typeface="Arial"/>
              </a:rPr>
              <a:t> = (best payoff for first state of nature)</a:t>
            </a:r>
          </a:p>
          <a:p>
            <a:pPr marL="1257300" indent="-1257300">
              <a:defRPr/>
            </a:pPr>
            <a:r>
              <a:rPr lang="en-US" b="0" dirty="0">
                <a:latin typeface="Arial"/>
                <a:cs typeface="Arial"/>
              </a:rPr>
              <a:t>	x (probability of first state of nature)</a:t>
            </a:r>
          </a:p>
          <a:p>
            <a:pPr marL="1257300" indent="-1257300">
              <a:defRPr/>
            </a:pPr>
            <a:r>
              <a:rPr lang="en-US" b="0" dirty="0">
                <a:latin typeface="Arial"/>
                <a:cs typeface="Arial"/>
              </a:rPr>
              <a:t>	+ (best payoff for second state of nature)</a:t>
            </a:r>
          </a:p>
          <a:p>
            <a:pPr marL="1257300" indent="-1257300">
              <a:defRPr/>
            </a:pPr>
            <a:r>
              <a:rPr lang="en-US" b="0" dirty="0">
                <a:latin typeface="Arial"/>
                <a:cs typeface="Arial"/>
              </a:rPr>
              <a:t>	x (probability of second state of nature)</a:t>
            </a:r>
          </a:p>
          <a:p>
            <a:pPr marL="1257300" indent="-1257300">
              <a:defRPr/>
            </a:pPr>
            <a:r>
              <a:rPr lang="en-US" b="0" dirty="0">
                <a:latin typeface="Arial"/>
                <a:cs typeface="Arial"/>
              </a:rPr>
              <a:t>	+ … + (best payoff for last state of nature)</a:t>
            </a:r>
          </a:p>
          <a:p>
            <a:pPr marL="1257300" indent="-1257300">
              <a:defRPr/>
            </a:pPr>
            <a:r>
              <a:rPr lang="en-US" b="0" dirty="0">
                <a:latin typeface="Arial"/>
                <a:cs typeface="Arial"/>
              </a:rPr>
              <a:t>	x (probability of last state of nature)</a:t>
            </a:r>
          </a:p>
          <a:p>
            <a:pPr marL="990600" indent="-990600">
              <a:defRPr/>
            </a:pPr>
            <a:endParaRPr lang="en-US" b="0" dirty="0">
              <a:latin typeface="Arial"/>
              <a:cs typeface="Arial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197100" y="4727576"/>
            <a:ext cx="7823200" cy="12541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  <a:defRPr/>
            </a:pPr>
            <a:r>
              <a:rPr lang="en-US" dirty="0"/>
              <a:t>And</a:t>
            </a:r>
          </a:p>
          <a:p>
            <a:pPr marL="0" indent="0" algn="ctr">
              <a:spcAft>
                <a:spcPts val="1800"/>
              </a:spcAft>
              <a:buNone/>
              <a:defRPr/>
            </a:pPr>
            <a:r>
              <a:rPr lang="en-US" sz="2400" dirty="0" err="1"/>
              <a:t>EVPI</a:t>
            </a:r>
            <a:r>
              <a:rPr lang="en-US" sz="2400" dirty="0"/>
              <a:t> = </a:t>
            </a:r>
            <a:r>
              <a:rPr lang="en-US" sz="2400" dirty="0" err="1"/>
              <a:t>EVwPI</a:t>
            </a:r>
            <a:r>
              <a:rPr lang="en-US" sz="2400" dirty="0"/>
              <a:t> – Best </a:t>
            </a:r>
            <a:r>
              <a:rPr lang="en-US" sz="2400" dirty="0" err="1"/>
              <a:t>EMV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732980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pitchFamily="34" charset="-128"/>
                <a:cs typeface="Arial" charset="0"/>
              </a:rPr>
              <a:t>Expected Value of Perfect Information (EVPI)</a:t>
            </a:r>
          </a:p>
        </p:txBody>
      </p:sp>
      <p:sp>
        <p:nvSpPr>
          <p:cNvPr id="197634" name="Content Placeholder 1"/>
          <p:cNvSpPr>
            <a:spLocks noGrp="1"/>
          </p:cNvSpPr>
          <p:nvPr>
            <p:ph idx="1"/>
          </p:nvPr>
        </p:nvSpPr>
        <p:spPr>
          <a:xfrm>
            <a:off x="777875" y="2060575"/>
            <a:ext cx="7823200" cy="34925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Scientific Marketing, Inc. offers  analysis that will provide certainty about market conditions (favorable)</a:t>
            </a:r>
          </a:p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Additional information will cost $65,000</a:t>
            </a:r>
          </a:p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Should Thompson Lumber purchase the information?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7589C83D-B62F-4114-8EFC-C2C8F64C5383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487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pitchFamily="34" charset="-128"/>
                <a:cs typeface="Arial" charset="0"/>
              </a:rPr>
              <a:t>Expected Value of Perfect Information (EVPI)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F4559DDA-D95E-4AC5-8295-EA395E95A35A}" type="slidenum">
              <a:rPr lang="en-US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10" name="Group 59"/>
          <p:cNvGraphicFramePr>
            <a:graphicFrameLocks noGrp="1"/>
          </p:cNvGraphicFramePr>
          <p:nvPr/>
        </p:nvGraphicFramePr>
        <p:xfrm>
          <a:off x="2120900" y="2343150"/>
          <a:ext cx="7899400" cy="3570288"/>
        </p:xfrm>
        <a:graphic>
          <a:graphicData uri="http://schemas.openxmlformats.org/drawingml/2006/table">
            <a:tbl>
              <a:tblPr/>
              <a:tblGrid>
                <a:gridCol w="255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STATE OF NATURE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9" marB="45709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ALTERNATIVE</a:t>
                      </a:r>
                    </a:p>
                  </a:txBody>
                  <a:tcPr marT="45709" marB="4570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FAVORABLE MARKET ($)</a:t>
                      </a:r>
                    </a:p>
                  </a:txBody>
                  <a:tcPr marT="45709" marB="45709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UNFAVORABLE MARKET ($)</a:t>
                      </a:r>
                    </a:p>
                  </a:txBody>
                  <a:tcPr marT="45709" marB="45709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EMV ($)</a:t>
                      </a:r>
                    </a:p>
                  </a:txBody>
                  <a:tcPr marT="45709" marB="4570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Construct a large plant</a:t>
                      </a: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200,000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	-180,000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10,000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Construct a small plant</a:t>
                      </a: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100,000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	-20,000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40,000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Do nothing</a:t>
                      </a: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With perfect information</a:t>
                      </a: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200,000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100,000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Probabilities</a:t>
                      </a: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0.5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0.5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1079500" algn="r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2" name="Group 95"/>
          <p:cNvGrpSpPr>
            <a:grpSpLocks/>
          </p:cNvGrpSpPr>
          <p:nvPr/>
        </p:nvGrpSpPr>
        <p:grpSpPr bwMode="auto">
          <a:xfrm>
            <a:off x="8664575" y="5062538"/>
            <a:ext cx="1447800" cy="677862"/>
            <a:chOff x="4424" y="2984"/>
            <a:chExt cx="912" cy="427"/>
          </a:xfrm>
        </p:grpSpPr>
        <p:sp>
          <p:nvSpPr>
            <p:cNvPr id="198693" name="Text Box 96"/>
            <p:cNvSpPr txBox="1">
              <a:spLocks noChangeArrowheads="1"/>
            </p:cNvSpPr>
            <p:nvPr/>
          </p:nvSpPr>
          <p:spPr bwMode="auto">
            <a:xfrm>
              <a:off x="4526" y="3159"/>
              <a:ext cx="57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a typeface="MS PGothic" pitchFamily="34" charset="-128"/>
                </a:rPr>
                <a:t>EVwPI</a:t>
              </a:r>
            </a:p>
          </p:txBody>
        </p:sp>
        <p:sp>
          <p:nvSpPr>
            <p:cNvPr id="198694" name="Freeform 97"/>
            <p:cNvSpPr>
              <a:spLocks/>
            </p:cNvSpPr>
            <p:nvPr/>
          </p:nvSpPr>
          <p:spPr bwMode="auto">
            <a:xfrm>
              <a:off x="5136" y="3072"/>
              <a:ext cx="200" cy="224"/>
            </a:xfrm>
            <a:custGeom>
              <a:avLst/>
              <a:gdLst>
                <a:gd name="T0" fmla="*/ 48 w 200"/>
                <a:gd name="T1" fmla="*/ 224 h 224"/>
                <a:gd name="T2" fmla="*/ 200 w 200"/>
                <a:gd name="T3" fmla="*/ 224 h 224"/>
                <a:gd name="T4" fmla="*/ 200 w 200"/>
                <a:gd name="T5" fmla="*/ 0 h 224"/>
                <a:gd name="T6" fmla="*/ 0 w 200"/>
                <a:gd name="T7" fmla="*/ 0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24"/>
                <a:gd name="T14" fmla="*/ 200 w 200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24">
                  <a:moveTo>
                    <a:pt x="48" y="224"/>
                  </a:moveTo>
                  <a:lnTo>
                    <a:pt x="200" y="224"/>
                  </a:lnTo>
                  <a:lnTo>
                    <a:pt x="200" y="0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695" name="AutoShape 98"/>
            <p:cNvSpPr>
              <a:spLocks noChangeArrowheads="1"/>
            </p:cNvSpPr>
            <p:nvPr/>
          </p:nvSpPr>
          <p:spPr bwMode="auto">
            <a:xfrm>
              <a:off x="4424" y="2984"/>
              <a:ext cx="720" cy="20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518328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pitchFamily="34" charset="-128"/>
                <a:cs typeface="Arial" charset="0"/>
              </a:rPr>
              <a:t>Expected Value of Perfect Information (EVPI)</a:t>
            </a:r>
          </a:p>
        </p:txBody>
      </p:sp>
      <p:sp>
        <p:nvSpPr>
          <p:cNvPr id="199682" name="Content Placeholder 1"/>
          <p:cNvSpPr>
            <a:spLocks noGrp="1"/>
          </p:cNvSpPr>
          <p:nvPr>
            <p:ph idx="1"/>
          </p:nvPr>
        </p:nvSpPr>
        <p:spPr>
          <a:xfrm>
            <a:off x="892175" y="1950115"/>
            <a:ext cx="7823200" cy="1549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The maximum EMV without additional information is $40,000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Therefore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24010B8E-16A5-4C9B-B3C8-906835654643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44900" y="3197226"/>
            <a:ext cx="4725988" cy="1597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812800" indent="-812800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EVPI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	= </a:t>
            </a: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EVwPI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– Maximum </a:t>
            </a: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EMV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12800" indent="-812800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	= $100,000 - $40,000</a:t>
            </a:r>
          </a:p>
          <a:p>
            <a:pPr marL="812800" indent="-812800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	= $60,000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868488" y="4578350"/>
            <a:ext cx="6846887" cy="130574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 lIns="324000" tIns="280800" rIns="324000" bIns="28080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0B0F0"/>
                </a:solidFill>
                <a:ea typeface="MS PGothic" pitchFamily="34" charset="-128"/>
              </a:rPr>
              <a:t>So the maximum Thompson should pay for the additional information is $60,000</a:t>
            </a:r>
          </a:p>
        </p:txBody>
      </p:sp>
    </p:spTree>
    <p:extLst>
      <p:ext uri="{BB962C8B-B14F-4D97-AF65-F5344CB8AC3E}">
        <p14:creationId xmlns:p14="http://schemas.microsoft.com/office/powerpoint/2010/main" val="242999294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  <a:cs typeface="Arial" charset="0"/>
              </a:rPr>
              <a:t>Decision Trees</a:t>
            </a:r>
          </a:p>
        </p:txBody>
      </p:sp>
      <p:sp>
        <p:nvSpPr>
          <p:cNvPr id="2211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Any problem that can be presented in a decision table can be graphically represented in a </a:t>
            </a:r>
            <a:r>
              <a:rPr lang="en-US" b="1" smtClean="0">
                <a:latin typeface="Arial" charset="0"/>
                <a:cs typeface="Arial" charset="0"/>
              </a:rPr>
              <a:t>decision tree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Most beneficial when a sequence of decisions must be made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All decision trees contain </a:t>
            </a:r>
            <a:r>
              <a:rPr lang="en-US" b="1" smtClean="0">
                <a:latin typeface="Arial" charset="0"/>
                <a:cs typeface="Arial" charset="0"/>
              </a:rPr>
              <a:t>decision points/nodes </a:t>
            </a:r>
            <a:r>
              <a:rPr lang="en-US" smtClean="0">
                <a:latin typeface="Arial" charset="0"/>
                <a:cs typeface="Arial" charset="0"/>
              </a:rPr>
              <a:t>and </a:t>
            </a:r>
            <a:r>
              <a:rPr lang="en-US" b="1" smtClean="0">
                <a:latin typeface="Arial" charset="0"/>
                <a:cs typeface="Arial" charset="0"/>
              </a:rPr>
              <a:t>state-of-nature points/nodes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At decision nodes one of several alternatives may be chosen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At state-of-nature nodes one state of nature will occur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2A1550AD-CCD7-44A2-88EF-6C5FBDBC420B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98097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4000">
                <a:latin typeface="Arial" charset="0"/>
                <a:cs typeface="Arial" charset="0"/>
              </a:rPr>
              <a:t>Five Steps of</a:t>
            </a:r>
            <a:br>
              <a:rPr lang="en-US" altLang="zh-TW" sz="4000">
                <a:latin typeface="Arial" charset="0"/>
                <a:cs typeface="Arial" charset="0"/>
              </a:rPr>
            </a:br>
            <a:r>
              <a:rPr lang="en-US" altLang="zh-TW" sz="4000">
                <a:latin typeface="Arial" charset="0"/>
                <a:cs typeface="Arial" charset="0"/>
              </a:rPr>
              <a:t>Decision Tree Analysis</a:t>
            </a:r>
          </a:p>
        </p:txBody>
      </p:sp>
      <p:sp>
        <p:nvSpPr>
          <p:cNvPr id="222210" name="Content Placeholder 1"/>
          <p:cNvSpPr>
            <a:spLocks noGrp="1"/>
          </p:cNvSpPr>
          <p:nvPr>
            <p:ph idx="1"/>
          </p:nvPr>
        </p:nvSpPr>
        <p:spPr>
          <a:xfrm>
            <a:off x="2197100" y="1727201"/>
            <a:ext cx="7823200" cy="452596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Define the problem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Structure or draw the decision tree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Assign probabilities to the states of nature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Estimate payoffs for each possible combination of alternatives and states of nature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Solve the problem by computing expected monetary values (EMVs) for each state of nature node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AFCCF39C-DB69-465F-BD28-C8B7970F9EB5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77560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zh-TW" dirty="0">
                <a:latin typeface="Arial" charset="0"/>
                <a:cs typeface="新細明體" charset="0"/>
              </a:rPr>
              <a:t>The Six Steps in </a:t>
            </a:r>
            <a:r>
              <a:rPr lang="en-US" altLang="zh-TW" dirty="0" smtClean="0">
                <a:latin typeface="Arial" charset="0"/>
                <a:cs typeface="新細明體" charset="0"/>
              </a:rPr>
              <a:t/>
            </a:r>
            <a:br>
              <a:rPr lang="en-US" altLang="zh-TW" dirty="0" smtClean="0">
                <a:latin typeface="Arial" charset="0"/>
                <a:cs typeface="新細明體" charset="0"/>
              </a:rPr>
            </a:br>
            <a:r>
              <a:rPr lang="en-US" altLang="zh-TW" dirty="0" smtClean="0">
                <a:latin typeface="Arial" charset="0"/>
                <a:cs typeface="新細明體" charset="0"/>
              </a:rPr>
              <a:t>Decision </a:t>
            </a:r>
            <a:r>
              <a:rPr lang="en-US" altLang="zh-TW" dirty="0">
                <a:latin typeface="Arial" charset="0"/>
                <a:cs typeface="新細明體" charset="0"/>
              </a:rPr>
              <a:t>Making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966200" cy="4525963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zh-TW" sz="2400" dirty="0" smtClean="0">
                <a:latin typeface="Arial" charset="0"/>
                <a:cs typeface="Arial" charset="0"/>
              </a:rPr>
              <a:t>Clearly define the problem at hand</a:t>
            </a:r>
          </a:p>
          <a:p>
            <a:pPr marL="609600" indent="-609600">
              <a:buFontTx/>
              <a:buAutoNum type="arabicPeriod"/>
            </a:pPr>
            <a:r>
              <a:rPr lang="en-US" altLang="zh-TW" sz="2400" dirty="0" smtClean="0">
                <a:latin typeface="Arial" charset="0"/>
                <a:cs typeface="Arial" charset="0"/>
              </a:rPr>
              <a:t>List the possible alternatives</a:t>
            </a:r>
          </a:p>
          <a:p>
            <a:pPr marL="609600" indent="-609600">
              <a:buFontTx/>
              <a:buAutoNum type="arabicPeriod"/>
            </a:pPr>
            <a:r>
              <a:rPr lang="en-US" altLang="zh-TW" sz="2400" dirty="0" smtClean="0">
                <a:latin typeface="Arial" charset="0"/>
                <a:cs typeface="Arial" charset="0"/>
              </a:rPr>
              <a:t>Identify the possible outcomes or states of nature</a:t>
            </a:r>
          </a:p>
          <a:p>
            <a:pPr marL="609600" indent="-609600">
              <a:buFontTx/>
              <a:buAutoNum type="arabicPeriod"/>
            </a:pPr>
            <a:r>
              <a:rPr lang="en-US" altLang="zh-TW" sz="2400" dirty="0" smtClean="0">
                <a:latin typeface="Arial" charset="0"/>
                <a:cs typeface="Arial" charset="0"/>
              </a:rPr>
              <a:t>List the payoff (typically profit or costs) of each combination of alternatives and outcomes</a:t>
            </a:r>
          </a:p>
          <a:p>
            <a:pPr marL="609600" indent="-609600">
              <a:buFontTx/>
              <a:buAutoNum type="arabicPeriod"/>
            </a:pPr>
            <a:r>
              <a:rPr lang="en-US" altLang="zh-TW" sz="2400" dirty="0" smtClean="0">
                <a:latin typeface="Arial" charset="0"/>
                <a:cs typeface="Arial" charset="0"/>
              </a:rPr>
              <a:t>Select </a:t>
            </a:r>
            <a:r>
              <a:rPr lang="en-US" altLang="zh-TW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one of </a:t>
            </a:r>
            <a:r>
              <a:rPr lang="en-US" altLang="zh-TW" sz="2400" dirty="0" smtClean="0">
                <a:latin typeface="Arial" charset="0"/>
                <a:cs typeface="Arial" charset="0"/>
              </a:rPr>
              <a:t>the mathematical decision theory models</a:t>
            </a:r>
          </a:p>
          <a:p>
            <a:pPr marL="609600" indent="-609600">
              <a:buFontTx/>
              <a:buAutoNum type="arabicPeriod"/>
            </a:pPr>
            <a:r>
              <a:rPr lang="en-US" altLang="zh-TW" sz="2400" dirty="0" smtClean="0">
                <a:latin typeface="Arial" charset="0"/>
                <a:cs typeface="Arial" charset="0"/>
              </a:rPr>
              <a:t>Apply the model and make your decision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F8CFD4CB-7E10-41F5-B49F-A5ED9482D79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3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  <a:cs typeface="Arial" charset="0"/>
              </a:rPr>
              <a:t>Structure of Decision Trees</a:t>
            </a:r>
          </a:p>
        </p:txBody>
      </p:sp>
      <p:sp>
        <p:nvSpPr>
          <p:cNvPr id="223234" name="Content Placeholder 1"/>
          <p:cNvSpPr>
            <a:spLocks noGrp="1"/>
          </p:cNvSpPr>
          <p:nvPr>
            <p:ph idx="1"/>
          </p:nvPr>
        </p:nvSpPr>
        <p:spPr>
          <a:xfrm>
            <a:off x="2197100" y="1417638"/>
            <a:ext cx="7823200" cy="29591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Trees start from left to right</a:t>
            </a:r>
          </a:p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Trees represent decisions and outcomes in sequential order</a:t>
            </a:r>
          </a:p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Squares represent decision nodes</a:t>
            </a:r>
          </a:p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Circles represent states of nature nodes</a:t>
            </a:r>
          </a:p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Lines or branches connect the decisions nodes and the states of nature</a:t>
            </a: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3326BE03-7051-4517-B31F-68C43C6462F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grpSp>
        <p:nvGrpSpPr>
          <p:cNvPr id="122902" name="Group 22"/>
          <p:cNvGrpSpPr>
            <a:grpSpLocks/>
          </p:cNvGrpSpPr>
          <p:nvPr/>
        </p:nvGrpSpPr>
        <p:grpSpPr bwMode="auto">
          <a:xfrm>
            <a:off x="4038600" y="4597400"/>
            <a:ext cx="4038600" cy="1562100"/>
            <a:chOff x="1656" y="3096"/>
            <a:chExt cx="2544" cy="984"/>
          </a:xfrm>
        </p:grpSpPr>
        <p:sp>
          <p:nvSpPr>
            <p:cNvPr id="223238" name="Freeform 16"/>
            <p:cNvSpPr>
              <a:spLocks/>
            </p:cNvSpPr>
            <p:nvPr/>
          </p:nvSpPr>
          <p:spPr bwMode="auto">
            <a:xfrm>
              <a:off x="2872" y="3096"/>
              <a:ext cx="1328" cy="136"/>
            </a:xfrm>
            <a:custGeom>
              <a:avLst/>
              <a:gdLst>
                <a:gd name="T0" fmla="*/ 0 w 1328"/>
                <a:gd name="T1" fmla="*/ 136 h 136"/>
                <a:gd name="T2" fmla="*/ 248 w 1328"/>
                <a:gd name="T3" fmla="*/ 0 h 136"/>
                <a:gd name="T4" fmla="*/ 1328 w 1328"/>
                <a:gd name="T5" fmla="*/ 0 h 136"/>
                <a:gd name="T6" fmla="*/ 0 60000 65536"/>
                <a:gd name="T7" fmla="*/ 0 60000 65536"/>
                <a:gd name="T8" fmla="*/ 0 60000 65536"/>
                <a:gd name="T9" fmla="*/ 0 w 1328"/>
                <a:gd name="T10" fmla="*/ 0 h 136"/>
                <a:gd name="T11" fmla="*/ 1328 w 1328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28" h="136">
                  <a:moveTo>
                    <a:pt x="0" y="136"/>
                  </a:moveTo>
                  <a:lnTo>
                    <a:pt x="248" y="0"/>
                  </a:lnTo>
                  <a:lnTo>
                    <a:pt x="1328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39" name="Freeform 17"/>
            <p:cNvSpPr>
              <a:spLocks/>
            </p:cNvSpPr>
            <p:nvPr/>
          </p:nvSpPr>
          <p:spPr bwMode="auto">
            <a:xfrm>
              <a:off x="2872" y="3440"/>
              <a:ext cx="1328" cy="136"/>
            </a:xfrm>
            <a:custGeom>
              <a:avLst/>
              <a:gdLst>
                <a:gd name="T0" fmla="*/ 0 w 1328"/>
                <a:gd name="T1" fmla="*/ 136 h 136"/>
                <a:gd name="T2" fmla="*/ 248 w 1328"/>
                <a:gd name="T3" fmla="*/ 0 h 136"/>
                <a:gd name="T4" fmla="*/ 1328 w 1328"/>
                <a:gd name="T5" fmla="*/ 0 h 136"/>
                <a:gd name="T6" fmla="*/ 0 60000 65536"/>
                <a:gd name="T7" fmla="*/ 0 60000 65536"/>
                <a:gd name="T8" fmla="*/ 0 60000 65536"/>
                <a:gd name="T9" fmla="*/ 0 w 1328"/>
                <a:gd name="T10" fmla="*/ 0 h 136"/>
                <a:gd name="T11" fmla="*/ 1328 w 1328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28" h="136">
                  <a:moveTo>
                    <a:pt x="0" y="136"/>
                  </a:moveTo>
                  <a:lnTo>
                    <a:pt x="248" y="0"/>
                  </a:lnTo>
                  <a:lnTo>
                    <a:pt x="1328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40" name="Freeform 18"/>
            <p:cNvSpPr>
              <a:spLocks/>
            </p:cNvSpPr>
            <p:nvPr/>
          </p:nvSpPr>
          <p:spPr bwMode="auto">
            <a:xfrm>
              <a:off x="2872" y="3792"/>
              <a:ext cx="1328" cy="136"/>
            </a:xfrm>
            <a:custGeom>
              <a:avLst/>
              <a:gdLst>
                <a:gd name="T0" fmla="*/ 0 w 1328"/>
                <a:gd name="T1" fmla="*/ 136 h 136"/>
                <a:gd name="T2" fmla="*/ 248 w 1328"/>
                <a:gd name="T3" fmla="*/ 0 h 136"/>
                <a:gd name="T4" fmla="*/ 1328 w 1328"/>
                <a:gd name="T5" fmla="*/ 0 h 136"/>
                <a:gd name="T6" fmla="*/ 0 60000 65536"/>
                <a:gd name="T7" fmla="*/ 0 60000 65536"/>
                <a:gd name="T8" fmla="*/ 0 60000 65536"/>
                <a:gd name="T9" fmla="*/ 0 w 1328"/>
                <a:gd name="T10" fmla="*/ 0 h 136"/>
                <a:gd name="T11" fmla="*/ 1328 w 1328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28" h="136">
                  <a:moveTo>
                    <a:pt x="0" y="136"/>
                  </a:moveTo>
                  <a:lnTo>
                    <a:pt x="248" y="0"/>
                  </a:lnTo>
                  <a:lnTo>
                    <a:pt x="1328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41" name="Freeform 19"/>
            <p:cNvSpPr>
              <a:spLocks/>
            </p:cNvSpPr>
            <p:nvPr/>
          </p:nvSpPr>
          <p:spPr bwMode="auto">
            <a:xfrm flipV="1">
              <a:off x="2872" y="3224"/>
              <a:ext cx="1328" cy="136"/>
            </a:xfrm>
            <a:custGeom>
              <a:avLst/>
              <a:gdLst>
                <a:gd name="T0" fmla="*/ 0 w 1328"/>
                <a:gd name="T1" fmla="*/ 136 h 136"/>
                <a:gd name="T2" fmla="*/ 248 w 1328"/>
                <a:gd name="T3" fmla="*/ 0 h 136"/>
                <a:gd name="T4" fmla="*/ 1328 w 1328"/>
                <a:gd name="T5" fmla="*/ 0 h 136"/>
                <a:gd name="T6" fmla="*/ 0 60000 65536"/>
                <a:gd name="T7" fmla="*/ 0 60000 65536"/>
                <a:gd name="T8" fmla="*/ 0 60000 65536"/>
                <a:gd name="T9" fmla="*/ 0 w 1328"/>
                <a:gd name="T10" fmla="*/ 0 h 136"/>
                <a:gd name="T11" fmla="*/ 1328 w 1328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28" h="136">
                  <a:moveTo>
                    <a:pt x="0" y="136"/>
                  </a:moveTo>
                  <a:lnTo>
                    <a:pt x="248" y="0"/>
                  </a:lnTo>
                  <a:lnTo>
                    <a:pt x="1328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42" name="Freeform 20"/>
            <p:cNvSpPr>
              <a:spLocks/>
            </p:cNvSpPr>
            <p:nvPr/>
          </p:nvSpPr>
          <p:spPr bwMode="auto">
            <a:xfrm flipV="1">
              <a:off x="2872" y="3576"/>
              <a:ext cx="1328" cy="136"/>
            </a:xfrm>
            <a:custGeom>
              <a:avLst/>
              <a:gdLst>
                <a:gd name="T0" fmla="*/ 0 w 1328"/>
                <a:gd name="T1" fmla="*/ 136 h 136"/>
                <a:gd name="T2" fmla="*/ 248 w 1328"/>
                <a:gd name="T3" fmla="*/ 0 h 136"/>
                <a:gd name="T4" fmla="*/ 1328 w 1328"/>
                <a:gd name="T5" fmla="*/ 0 h 136"/>
                <a:gd name="T6" fmla="*/ 0 60000 65536"/>
                <a:gd name="T7" fmla="*/ 0 60000 65536"/>
                <a:gd name="T8" fmla="*/ 0 60000 65536"/>
                <a:gd name="T9" fmla="*/ 0 w 1328"/>
                <a:gd name="T10" fmla="*/ 0 h 136"/>
                <a:gd name="T11" fmla="*/ 1328 w 1328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28" h="136">
                  <a:moveTo>
                    <a:pt x="0" y="136"/>
                  </a:moveTo>
                  <a:lnTo>
                    <a:pt x="248" y="0"/>
                  </a:lnTo>
                  <a:lnTo>
                    <a:pt x="1328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43" name="Freeform 21"/>
            <p:cNvSpPr>
              <a:spLocks/>
            </p:cNvSpPr>
            <p:nvPr/>
          </p:nvSpPr>
          <p:spPr bwMode="auto">
            <a:xfrm flipV="1">
              <a:off x="2872" y="3944"/>
              <a:ext cx="1328" cy="136"/>
            </a:xfrm>
            <a:custGeom>
              <a:avLst/>
              <a:gdLst>
                <a:gd name="T0" fmla="*/ 0 w 1328"/>
                <a:gd name="T1" fmla="*/ 136 h 136"/>
                <a:gd name="T2" fmla="*/ 248 w 1328"/>
                <a:gd name="T3" fmla="*/ 0 h 136"/>
                <a:gd name="T4" fmla="*/ 1328 w 1328"/>
                <a:gd name="T5" fmla="*/ 0 h 136"/>
                <a:gd name="T6" fmla="*/ 0 60000 65536"/>
                <a:gd name="T7" fmla="*/ 0 60000 65536"/>
                <a:gd name="T8" fmla="*/ 0 60000 65536"/>
                <a:gd name="T9" fmla="*/ 0 w 1328"/>
                <a:gd name="T10" fmla="*/ 0 h 136"/>
                <a:gd name="T11" fmla="*/ 1328 w 1328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28" h="136">
                  <a:moveTo>
                    <a:pt x="0" y="136"/>
                  </a:moveTo>
                  <a:lnTo>
                    <a:pt x="248" y="0"/>
                  </a:lnTo>
                  <a:lnTo>
                    <a:pt x="1328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3244" name="Group 15"/>
            <p:cNvGrpSpPr>
              <a:grpSpLocks/>
            </p:cNvGrpSpPr>
            <p:nvPr/>
          </p:nvGrpSpPr>
          <p:grpSpPr bwMode="auto">
            <a:xfrm>
              <a:off x="1656" y="3120"/>
              <a:ext cx="1344" cy="936"/>
              <a:chOff x="1776" y="3120"/>
              <a:chExt cx="1344" cy="936"/>
            </a:xfrm>
          </p:grpSpPr>
          <p:sp>
            <p:nvSpPr>
              <p:cNvPr id="223245" name="Line 10"/>
              <p:cNvSpPr>
                <a:spLocks noChangeShapeType="1"/>
              </p:cNvSpPr>
              <p:nvPr/>
            </p:nvSpPr>
            <p:spPr bwMode="auto">
              <a:xfrm flipV="1">
                <a:off x="1960" y="3256"/>
                <a:ext cx="968" cy="3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246" name="Line 11"/>
              <p:cNvSpPr>
                <a:spLocks noChangeShapeType="1"/>
              </p:cNvSpPr>
              <p:nvPr/>
            </p:nvSpPr>
            <p:spPr bwMode="auto">
              <a:xfrm flipV="1">
                <a:off x="1968" y="3576"/>
                <a:ext cx="9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247" name="Line 12"/>
              <p:cNvSpPr>
                <a:spLocks noChangeShapeType="1"/>
              </p:cNvSpPr>
              <p:nvPr/>
            </p:nvSpPr>
            <p:spPr bwMode="auto">
              <a:xfrm>
                <a:off x="1928" y="3576"/>
                <a:ext cx="1016" cy="3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248" name="Rectangle 6"/>
              <p:cNvSpPr>
                <a:spLocks noChangeArrowheads="1"/>
              </p:cNvSpPr>
              <p:nvPr/>
            </p:nvSpPr>
            <p:spPr bwMode="auto">
              <a:xfrm>
                <a:off x="1776" y="3488"/>
                <a:ext cx="232" cy="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3249" name="Group 14"/>
              <p:cNvGrpSpPr>
                <a:grpSpLocks/>
              </p:cNvGrpSpPr>
              <p:nvPr/>
            </p:nvGrpSpPr>
            <p:grpSpPr bwMode="auto">
              <a:xfrm>
                <a:off x="2880" y="3120"/>
                <a:ext cx="240" cy="936"/>
                <a:chOff x="2880" y="3120"/>
                <a:chExt cx="240" cy="936"/>
              </a:xfrm>
            </p:grpSpPr>
            <p:sp>
              <p:nvSpPr>
                <p:cNvPr id="223250" name="Oval 7"/>
                <p:cNvSpPr>
                  <a:spLocks noChangeArrowheads="1"/>
                </p:cNvSpPr>
                <p:nvPr/>
              </p:nvSpPr>
              <p:spPr bwMode="auto">
                <a:xfrm>
                  <a:off x="2880" y="3120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223251" name="Oval 8"/>
                <p:cNvSpPr>
                  <a:spLocks noChangeArrowheads="1"/>
                </p:cNvSpPr>
                <p:nvPr/>
              </p:nvSpPr>
              <p:spPr bwMode="auto">
                <a:xfrm>
                  <a:off x="2880" y="346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223252" name="Oval 9"/>
                <p:cNvSpPr>
                  <a:spLocks noChangeArrowheads="1"/>
                </p:cNvSpPr>
                <p:nvPr/>
              </p:nvSpPr>
              <p:spPr bwMode="auto">
                <a:xfrm>
                  <a:off x="2880" y="3816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35614300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mtClean="0">
                <a:latin typeface="Arial" charset="0"/>
                <a:cs typeface="Arial" charset="0"/>
              </a:rPr>
              <a:t>Thompson</a:t>
            </a:r>
            <a:r>
              <a:rPr lang="en-US" altLang="zh-TW" smtClean="0">
                <a:latin typeface="Times New Roman" pitchFamily="18" charset="0"/>
                <a:cs typeface="Arial" charset="0"/>
              </a:rPr>
              <a:t>’</a:t>
            </a:r>
            <a:r>
              <a:rPr lang="en-US" altLang="zh-TW" smtClean="0">
                <a:latin typeface="Arial" charset="0"/>
                <a:cs typeface="Arial" charset="0"/>
              </a:rPr>
              <a:t>s Decision Tree</a:t>
            </a:r>
          </a:p>
        </p:txBody>
      </p:sp>
      <p:sp>
        <p:nvSpPr>
          <p:cNvPr id="22425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  <a:cs typeface="Arial" charset="0"/>
              </a:rPr>
              <a:t>3 – </a:t>
            </a:r>
            <a:fld id="{5F7D9893-FA99-4524-BFBD-94AB1B560FAB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smtClean="0">
              <a:latin typeface="Arial" charset="0"/>
              <a:cs typeface="Arial" charset="0"/>
            </a:endParaRPr>
          </a:p>
        </p:txBody>
      </p:sp>
      <p:grpSp>
        <p:nvGrpSpPr>
          <p:cNvPr id="174154" name="Group 74"/>
          <p:cNvGrpSpPr>
            <a:grpSpLocks/>
          </p:cNvGrpSpPr>
          <p:nvPr/>
        </p:nvGrpSpPr>
        <p:grpSpPr bwMode="auto">
          <a:xfrm>
            <a:off x="5353050" y="2084388"/>
            <a:ext cx="3441700" cy="2862262"/>
            <a:chOff x="2608" y="1311"/>
            <a:chExt cx="2168" cy="1803"/>
          </a:xfrm>
        </p:grpSpPr>
        <p:sp>
          <p:nvSpPr>
            <p:cNvPr id="224280" name="Text Box 3"/>
            <p:cNvSpPr txBox="1">
              <a:spLocks noChangeArrowheads="1"/>
            </p:cNvSpPr>
            <p:nvPr/>
          </p:nvSpPr>
          <p:spPr bwMode="auto">
            <a:xfrm>
              <a:off x="3025" y="1311"/>
              <a:ext cx="1248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Favorable Market</a:t>
              </a:r>
            </a:p>
          </p:txBody>
        </p:sp>
        <p:sp>
          <p:nvSpPr>
            <p:cNvPr id="224281" name="Text Box 4"/>
            <p:cNvSpPr txBox="1">
              <a:spLocks noChangeArrowheads="1"/>
            </p:cNvSpPr>
            <p:nvPr/>
          </p:nvSpPr>
          <p:spPr bwMode="auto">
            <a:xfrm>
              <a:off x="3025" y="1813"/>
              <a:ext cx="138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Unfavorable Market</a:t>
              </a:r>
            </a:p>
          </p:txBody>
        </p:sp>
        <p:sp>
          <p:nvSpPr>
            <p:cNvPr id="224282" name="Freeform 6"/>
            <p:cNvSpPr>
              <a:spLocks/>
            </p:cNvSpPr>
            <p:nvPr/>
          </p:nvSpPr>
          <p:spPr bwMode="auto">
            <a:xfrm>
              <a:off x="2608" y="1525"/>
              <a:ext cx="2168" cy="267"/>
            </a:xfrm>
            <a:custGeom>
              <a:avLst/>
              <a:gdLst>
                <a:gd name="T0" fmla="*/ 0 w 2168"/>
                <a:gd name="T1" fmla="*/ 267 h 267"/>
                <a:gd name="T2" fmla="*/ 464 w 2168"/>
                <a:gd name="T3" fmla="*/ 3 h 267"/>
                <a:gd name="T4" fmla="*/ 2168 w 2168"/>
                <a:gd name="T5" fmla="*/ 0 h 267"/>
                <a:gd name="T6" fmla="*/ 0 60000 65536"/>
                <a:gd name="T7" fmla="*/ 0 60000 65536"/>
                <a:gd name="T8" fmla="*/ 0 60000 65536"/>
                <a:gd name="T9" fmla="*/ 0 w 2168"/>
                <a:gd name="T10" fmla="*/ 0 h 267"/>
                <a:gd name="T11" fmla="*/ 2168 w 2168"/>
                <a:gd name="T12" fmla="*/ 267 h 2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8" h="267">
                  <a:moveTo>
                    <a:pt x="0" y="267"/>
                  </a:moveTo>
                  <a:lnTo>
                    <a:pt x="464" y="3"/>
                  </a:lnTo>
                  <a:lnTo>
                    <a:pt x="2168" y="0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83" name="Freeform 7"/>
            <p:cNvSpPr>
              <a:spLocks/>
            </p:cNvSpPr>
            <p:nvPr/>
          </p:nvSpPr>
          <p:spPr bwMode="auto">
            <a:xfrm>
              <a:off x="2608" y="1792"/>
              <a:ext cx="2168" cy="232"/>
            </a:xfrm>
            <a:custGeom>
              <a:avLst/>
              <a:gdLst>
                <a:gd name="T0" fmla="*/ 0 w 2168"/>
                <a:gd name="T1" fmla="*/ 0 h 232"/>
                <a:gd name="T2" fmla="*/ 456 w 2168"/>
                <a:gd name="T3" fmla="*/ 232 h 232"/>
                <a:gd name="T4" fmla="*/ 2168 w 2168"/>
                <a:gd name="T5" fmla="*/ 232 h 232"/>
                <a:gd name="T6" fmla="*/ 0 60000 65536"/>
                <a:gd name="T7" fmla="*/ 0 60000 65536"/>
                <a:gd name="T8" fmla="*/ 0 60000 65536"/>
                <a:gd name="T9" fmla="*/ 0 w 2168"/>
                <a:gd name="T10" fmla="*/ 0 h 232"/>
                <a:gd name="T11" fmla="*/ 2168 w 2168"/>
                <a:gd name="T12" fmla="*/ 232 h 2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8" h="232">
                  <a:moveTo>
                    <a:pt x="0" y="0"/>
                  </a:moveTo>
                  <a:lnTo>
                    <a:pt x="456" y="232"/>
                  </a:lnTo>
                  <a:lnTo>
                    <a:pt x="2168" y="232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84" name="Freeform 10"/>
            <p:cNvSpPr>
              <a:spLocks/>
            </p:cNvSpPr>
            <p:nvPr/>
          </p:nvSpPr>
          <p:spPr bwMode="auto">
            <a:xfrm>
              <a:off x="2608" y="2656"/>
              <a:ext cx="2168" cy="232"/>
            </a:xfrm>
            <a:custGeom>
              <a:avLst/>
              <a:gdLst>
                <a:gd name="T0" fmla="*/ 0 w 2168"/>
                <a:gd name="T1" fmla="*/ 232 h 232"/>
                <a:gd name="T2" fmla="*/ 456 w 2168"/>
                <a:gd name="T3" fmla="*/ 0 h 232"/>
                <a:gd name="T4" fmla="*/ 2168 w 2168"/>
                <a:gd name="T5" fmla="*/ 3 h 232"/>
                <a:gd name="T6" fmla="*/ 0 60000 65536"/>
                <a:gd name="T7" fmla="*/ 0 60000 65536"/>
                <a:gd name="T8" fmla="*/ 0 60000 65536"/>
                <a:gd name="T9" fmla="*/ 0 w 2168"/>
                <a:gd name="T10" fmla="*/ 0 h 232"/>
                <a:gd name="T11" fmla="*/ 2168 w 2168"/>
                <a:gd name="T12" fmla="*/ 232 h 2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8" h="232">
                  <a:moveTo>
                    <a:pt x="0" y="232"/>
                  </a:moveTo>
                  <a:lnTo>
                    <a:pt x="456" y="0"/>
                  </a:lnTo>
                  <a:lnTo>
                    <a:pt x="2168" y="3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85" name="Freeform 11"/>
            <p:cNvSpPr>
              <a:spLocks/>
            </p:cNvSpPr>
            <p:nvPr/>
          </p:nvSpPr>
          <p:spPr bwMode="auto">
            <a:xfrm>
              <a:off x="2608" y="2889"/>
              <a:ext cx="2168" cy="225"/>
            </a:xfrm>
            <a:custGeom>
              <a:avLst/>
              <a:gdLst>
                <a:gd name="T0" fmla="*/ 0 w 2168"/>
                <a:gd name="T1" fmla="*/ 0 h 225"/>
                <a:gd name="T2" fmla="*/ 456 w 2168"/>
                <a:gd name="T3" fmla="*/ 223 h 225"/>
                <a:gd name="T4" fmla="*/ 2168 w 2168"/>
                <a:gd name="T5" fmla="*/ 225 h 225"/>
                <a:gd name="T6" fmla="*/ 0 60000 65536"/>
                <a:gd name="T7" fmla="*/ 0 60000 65536"/>
                <a:gd name="T8" fmla="*/ 0 60000 65536"/>
                <a:gd name="T9" fmla="*/ 0 w 2168"/>
                <a:gd name="T10" fmla="*/ 0 h 225"/>
                <a:gd name="T11" fmla="*/ 2168 w 2168"/>
                <a:gd name="T12" fmla="*/ 225 h 2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8" h="225">
                  <a:moveTo>
                    <a:pt x="0" y="0"/>
                  </a:moveTo>
                  <a:lnTo>
                    <a:pt x="456" y="223"/>
                  </a:lnTo>
                  <a:lnTo>
                    <a:pt x="2168" y="225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86" name="Text Box 12"/>
            <p:cNvSpPr txBox="1">
              <a:spLocks noChangeArrowheads="1"/>
            </p:cNvSpPr>
            <p:nvPr/>
          </p:nvSpPr>
          <p:spPr bwMode="auto">
            <a:xfrm>
              <a:off x="3025" y="2442"/>
              <a:ext cx="1248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Favorable Market</a:t>
              </a:r>
            </a:p>
          </p:txBody>
        </p:sp>
        <p:sp>
          <p:nvSpPr>
            <p:cNvPr id="224287" name="Text Box 13"/>
            <p:cNvSpPr txBox="1">
              <a:spLocks noChangeArrowheads="1"/>
            </p:cNvSpPr>
            <p:nvPr/>
          </p:nvSpPr>
          <p:spPr bwMode="auto">
            <a:xfrm>
              <a:off x="3025" y="2884"/>
              <a:ext cx="138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Unfavorable Market</a:t>
              </a:r>
            </a:p>
          </p:txBody>
        </p:sp>
      </p:grpSp>
      <p:grpSp>
        <p:nvGrpSpPr>
          <p:cNvPr id="174156" name="Group 76"/>
          <p:cNvGrpSpPr>
            <a:grpSpLocks/>
          </p:cNvGrpSpPr>
          <p:nvPr/>
        </p:nvGrpSpPr>
        <p:grpSpPr bwMode="auto">
          <a:xfrm>
            <a:off x="3136900" y="4533900"/>
            <a:ext cx="5651500" cy="1689100"/>
            <a:chOff x="1016" y="2856"/>
            <a:chExt cx="3560" cy="1064"/>
          </a:xfrm>
        </p:grpSpPr>
        <p:sp>
          <p:nvSpPr>
            <p:cNvPr id="224278" name="Text Box 16"/>
            <p:cNvSpPr txBox="1">
              <a:spLocks noChangeArrowheads="1"/>
            </p:cNvSpPr>
            <p:nvPr/>
          </p:nvSpPr>
          <p:spPr bwMode="auto">
            <a:xfrm rot="2218071">
              <a:off x="1582" y="3294"/>
              <a:ext cx="844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Do Nothing</a:t>
              </a:r>
            </a:p>
          </p:txBody>
        </p:sp>
        <p:sp>
          <p:nvSpPr>
            <p:cNvPr id="224279" name="Freeform 17"/>
            <p:cNvSpPr>
              <a:spLocks/>
            </p:cNvSpPr>
            <p:nvPr/>
          </p:nvSpPr>
          <p:spPr bwMode="auto">
            <a:xfrm>
              <a:off x="1016" y="2856"/>
              <a:ext cx="3560" cy="1064"/>
            </a:xfrm>
            <a:custGeom>
              <a:avLst/>
              <a:gdLst>
                <a:gd name="T0" fmla="*/ 3560 w 3560"/>
                <a:gd name="T1" fmla="*/ 1064 h 1064"/>
                <a:gd name="T2" fmla="*/ 1424 w 3560"/>
                <a:gd name="T3" fmla="*/ 1064 h 1064"/>
                <a:gd name="T4" fmla="*/ 0 w 3560"/>
                <a:gd name="T5" fmla="*/ 0 h 1064"/>
                <a:gd name="T6" fmla="*/ 0 60000 65536"/>
                <a:gd name="T7" fmla="*/ 0 60000 65536"/>
                <a:gd name="T8" fmla="*/ 0 60000 65536"/>
                <a:gd name="T9" fmla="*/ 0 w 3560"/>
                <a:gd name="T10" fmla="*/ 0 h 1064"/>
                <a:gd name="T11" fmla="*/ 3560 w 3560"/>
                <a:gd name="T12" fmla="*/ 1064 h 10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60" h="1064">
                  <a:moveTo>
                    <a:pt x="3560" y="1064"/>
                  </a:moveTo>
                  <a:lnTo>
                    <a:pt x="1424" y="1064"/>
                  </a:ln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57" name="Group 77"/>
          <p:cNvGrpSpPr>
            <a:grpSpLocks/>
          </p:cNvGrpSpPr>
          <p:nvPr/>
        </p:nvGrpSpPr>
        <p:grpSpPr bwMode="auto">
          <a:xfrm>
            <a:off x="3184526" y="2528888"/>
            <a:ext cx="2544763" cy="2095500"/>
            <a:chOff x="1046" y="1593"/>
            <a:chExt cx="1603" cy="1320"/>
          </a:xfrm>
        </p:grpSpPr>
        <p:sp>
          <p:nvSpPr>
            <p:cNvPr id="224275" name="Line 19"/>
            <p:cNvSpPr>
              <a:spLocks noChangeShapeType="1"/>
            </p:cNvSpPr>
            <p:nvPr/>
          </p:nvSpPr>
          <p:spPr bwMode="auto">
            <a:xfrm flipV="1">
              <a:off x="1046" y="1879"/>
              <a:ext cx="1271" cy="103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6" name="Text Box 20"/>
            <p:cNvSpPr txBox="1">
              <a:spLocks noChangeArrowheads="1"/>
            </p:cNvSpPr>
            <p:nvPr/>
          </p:nvSpPr>
          <p:spPr bwMode="auto">
            <a:xfrm rot="-2322893">
              <a:off x="1109" y="1985"/>
              <a:ext cx="10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Construct Large Plant</a:t>
              </a:r>
            </a:p>
          </p:txBody>
        </p:sp>
        <p:sp>
          <p:nvSpPr>
            <p:cNvPr id="224277" name="Oval 21"/>
            <p:cNvSpPr>
              <a:spLocks noChangeArrowheads="1"/>
            </p:cNvSpPr>
            <p:nvPr/>
          </p:nvSpPr>
          <p:spPr bwMode="auto">
            <a:xfrm>
              <a:off x="2229" y="1593"/>
              <a:ext cx="420" cy="416"/>
            </a:xfrm>
            <a:prstGeom prst="ellipse">
              <a:avLst/>
            </a:prstGeom>
            <a:solidFill>
              <a:srgbClr val="086B9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n-US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74155" name="Group 75"/>
          <p:cNvGrpSpPr>
            <a:grpSpLocks/>
          </p:cNvGrpSpPr>
          <p:nvPr/>
        </p:nvGrpSpPr>
        <p:grpSpPr bwMode="auto">
          <a:xfrm>
            <a:off x="3022600" y="4154485"/>
            <a:ext cx="2706688" cy="784224"/>
            <a:chOff x="944" y="2617"/>
            <a:chExt cx="1705" cy="494"/>
          </a:xfrm>
        </p:grpSpPr>
        <p:sp>
          <p:nvSpPr>
            <p:cNvPr id="224272" name="Text Box 23"/>
            <p:cNvSpPr txBox="1">
              <a:spLocks noChangeArrowheads="1"/>
            </p:cNvSpPr>
            <p:nvPr/>
          </p:nvSpPr>
          <p:spPr bwMode="auto">
            <a:xfrm>
              <a:off x="1323" y="2617"/>
              <a:ext cx="86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>
                  <a:ea typeface="MS PGothic" pitchFamily="34" charset="-128"/>
                </a:rPr>
                <a:t>Construct Small Plant</a:t>
              </a:r>
            </a:p>
          </p:txBody>
        </p:sp>
        <p:sp>
          <p:nvSpPr>
            <p:cNvPr id="224273" name="Line 24"/>
            <p:cNvSpPr>
              <a:spLocks noChangeShapeType="1"/>
            </p:cNvSpPr>
            <p:nvPr/>
          </p:nvSpPr>
          <p:spPr bwMode="auto">
            <a:xfrm>
              <a:off x="944" y="2892"/>
              <a:ext cx="1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74" name="Oval 25"/>
            <p:cNvSpPr>
              <a:spLocks noChangeArrowheads="1"/>
            </p:cNvSpPr>
            <p:nvPr/>
          </p:nvSpPr>
          <p:spPr bwMode="auto">
            <a:xfrm>
              <a:off x="2229" y="2681"/>
              <a:ext cx="420" cy="416"/>
            </a:xfrm>
            <a:prstGeom prst="ellipse">
              <a:avLst/>
            </a:prstGeom>
            <a:solidFill>
              <a:srgbClr val="086B9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n-US" b="1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2608263" y="4260850"/>
            <a:ext cx="665162" cy="661988"/>
          </a:xfrm>
          <a:prstGeom prst="rect">
            <a:avLst/>
          </a:prstGeom>
          <a:solidFill>
            <a:srgbClr val="086B9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174113" name="Text Box 33"/>
          <p:cNvSpPr txBox="1">
            <a:spLocks noChangeArrowheads="1"/>
          </p:cNvSpPr>
          <p:nvPr/>
        </p:nvSpPr>
        <p:spPr bwMode="auto">
          <a:xfrm>
            <a:off x="1866901" y="1298576"/>
            <a:ext cx="10775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3.2</a:t>
            </a:r>
          </a:p>
        </p:txBody>
      </p:sp>
      <p:grpSp>
        <p:nvGrpSpPr>
          <p:cNvPr id="174163" name="Group 83"/>
          <p:cNvGrpSpPr>
            <a:grpSpLocks/>
          </p:cNvGrpSpPr>
          <p:nvPr/>
        </p:nvGrpSpPr>
        <p:grpSpPr bwMode="auto">
          <a:xfrm>
            <a:off x="2092326" y="2474914"/>
            <a:ext cx="1831975" cy="1703387"/>
            <a:chOff x="358" y="1559"/>
            <a:chExt cx="1154" cy="1073"/>
          </a:xfrm>
        </p:grpSpPr>
        <p:sp>
          <p:nvSpPr>
            <p:cNvPr id="224270" name="Text Box 79"/>
            <p:cNvSpPr txBox="1">
              <a:spLocks noChangeArrowheads="1"/>
            </p:cNvSpPr>
            <p:nvPr/>
          </p:nvSpPr>
          <p:spPr bwMode="auto">
            <a:xfrm>
              <a:off x="358" y="1559"/>
              <a:ext cx="11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ea typeface="MS PGothic" pitchFamily="34" charset="-128"/>
                </a:rPr>
                <a:t>A Decision Node</a:t>
              </a:r>
            </a:p>
          </p:txBody>
        </p:sp>
        <p:sp>
          <p:nvSpPr>
            <p:cNvPr id="224271" name="Line 80"/>
            <p:cNvSpPr>
              <a:spLocks noChangeShapeType="1"/>
            </p:cNvSpPr>
            <p:nvPr/>
          </p:nvSpPr>
          <p:spPr bwMode="auto">
            <a:xfrm flipH="1">
              <a:off x="912" y="1800"/>
              <a:ext cx="64" cy="8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62" name="Group 82"/>
          <p:cNvGrpSpPr>
            <a:grpSpLocks/>
          </p:cNvGrpSpPr>
          <p:nvPr/>
        </p:nvGrpSpPr>
        <p:grpSpPr bwMode="auto">
          <a:xfrm>
            <a:off x="4394201" y="1508125"/>
            <a:ext cx="2644775" cy="966788"/>
            <a:chOff x="1158" y="1007"/>
            <a:chExt cx="1666" cy="609"/>
          </a:xfrm>
        </p:grpSpPr>
        <p:sp>
          <p:nvSpPr>
            <p:cNvPr id="224268" name="Text Box 78"/>
            <p:cNvSpPr txBox="1">
              <a:spLocks noChangeArrowheads="1"/>
            </p:cNvSpPr>
            <p:nvPr/>
          </p:nvSpPr>
          <p:spPr bwMode="auto">
            <a:xfrm>
              <a:off x="1158" y="1007"/>
              <a:ext cx="166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ea typeface="MS PGothic" pitchFamily="34" charset="-128"/>
                </a:rPr>
                <a:t>A State-of-Nature Node</a:t>
              </a:r>
            </a:p>
          </p:txBody>
        </p:sp>
        <p:sp>
          <p:nvSpPr>
            <p:cNvPr id="224269" name="Line 81"/>
            <p:cNvSpPr>
              <a:spLocks noChangeShapeType="1"/>
            </p:cNvSpPr>
            <p:nvPr/>
          </p:nvSpPr>
          <p:spPr bwMode="auto">
            <a:xfrm flipH="1">
              <a:off x="1789" y="1216"/>
              <a:ext cx="123" cy="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1937752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7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7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7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7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7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7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6" grpId="0" animBg="1"/>
      <p:bldP spid="1741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mtClean="0">
                <a:latin typeface="Arial" charset="0"/>
                <a:cs typeface="Arial" charset="0"/>
              </a:rPr>
              <a:t>Thompson</a:t>
            </a:r>
            <a:r>
              <a:rPr lang="en-US" altLang="zh-TW" smtClean="0">
                <a:latin typeface="Times New Roman" pitchFamily="18" charset="0"/>
                <a:cs typeface="Arial" charset="0"/>
              </a:rPr>
              <a:t>’</a:t>
            </a:r>
            <a:r>
              <a:rPr lang="en-US" altLang="zh-TW" smtClean="0">
                <a:latin typeface="Arial" charset="0"/>
                <a:cs typeface="Arial" charset="0"/>
              </a:rPr>
              <a:t>s Decision Tree</a:t>
            </a:r>
          </a:p>
        </p:txBody>
      </p:sp>
      <p:sp>
        <p:nvSpPr>
          <p:cNvPr id="24269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  <a:cs typeface="Arial" charset="0"/>
              </a:rPr>
              <a:t>3 – </a:t>
            </a:r>
            <a:fld id="{D9D48754-293F-4677-A199-9A928BA70DB2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2692" name="Text Box 3"/>
          <p:cNvSpPr txBox="1">
            <a:spLocks noChangeArrowheads="1"/>
          </p:cNvSpPr>
          <p:nvPr/>
        </p:nvSpPr>
        <p:spPr bwMode="auto">
          <a:xfrm>
            <a:off x="6008688" y="2081214"/>
            <a:ext cx="19812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MS PGothic" pitchFamily="34" charset="-128"/>
              </a:rPr>
              <a:t>Favorable Market</a:t>
            </a:r>
          </a:p>
        </p:txBody>
      </p:sp>
      <p:sp>
        <p:nvSpPr>
          <p:cNvPr id="242693" name="Text Box 4"/>
          <p:cNvSpPr txBox="1">
            <a:spLocks noChangeArrowheads="1"/>
          </p:cNvSpPr>
          <p:nvPr/>
        </p:nvSpPr>
        <p:spPr bwMode="auto">
          <a:xfrm>
            <a:off x="6008689" y="2878139"/>
            <a:ext cx="2198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MS PGothic" pitchFamily="34" charset="-128"/>
              </a:rPr>
              <a:t>Unfavorable Market</a:t>
            </a:r>
          </a:p>
        </p:txBody>
      </p:sp>
      <p:sp>
        <p:nvSpPr>
          <p:cNvPr id="242694" name="Freeform 5"/>
          <p:cNvSpPr>
            <a:spLocks/>
          </p:cNvSpPr>
          <p:nvPr/>
        </p:nvSpPr>
        <p:spPr bwMode="auto">
          <a:xfrm>
            <a:off x="5359400" y="2420938"/>
            <a:ext cx="3441700" cy="423862"/>
          </a:xfrm>
          <a:custGeom>
            <a:avLst/>
            <a:gdLst>
              <a:gd name="T0" fmla="*/ 0 w 2168"/>
              <a:gd name="T1" fmla="*/ 2147483647 h 267"/>
              <a:gd name="T2" fmla="*/ 2147483647 w 2168"/>
              <a:gd name="T3" fmla="*/ 2147483647 h 267"/>
              <a:gd name="T4" fmla="*/ 2147483647 w 2168"/>
              <a:gd name="T5" fmla="*/ 0 h 267"/>
              <a:gd name="T6" fmla="*/ 0 60000 65536"/>
              <a:gd name="T7" fmla="*/ 0 60000 65536"/>
              <a:gd name="T8" fmla="*/ 0 60000 65536"/>
              <a:gd name="T9" fmla="*/ 0 w 2168"/>
              <a:gd name="T10" fmla="*/ 0 h 267"/>
              <a:gd name="T11" fmla="*/ 2168 w 2168"/>
              <a:gd name="T12" fmla="*/ 267 h 2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8" h="267">
                <a:moveTo>
                  <a:pt x="0" y="267"/>
                </a:moveTo>
                <a:lnTo>
                  <a:pt x="464" y="3"/>
                </a:lnTo>
                <a:lnTo>
                  <a:pt x="2168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5" name="Freeform 6"/>
          <p:cNvSpPr>
            <a:spLocks/>
          </p:cNvSpPr>
          <p:nvPr/>
        </p:nvSpPr>
        <p:spPr bwMode="auto">
          <a:xfrm>
            <a:off x="5359400" y="2844800"/>
            <a:ext cx="3441700" cy="368300"/>
          </a:xfrm>
          <a:custGeom>
            <a:avLst/>
            <a:gdLst>
              <a:gd name="T0" fmla="*/ 0 w 2168"/>
              <a:gd name="T1" fmla="*/ 0 h 232"/>
              <a:gd name="T2" fmla="*/ 2147483647 w 2168"/>
              <a:gd name="T3" fmla="*/ 2147483647 h 232"/>
              <a:gd name="T4" fmla="*/ 2147483647 w 2168"/>
              <a:gd name="T5" fmla="*/ 2147483647 h 232"/>
              <a:gd name="T6" fmla="*/ 0 60000 65536"/>
              <a:gd name="T7" fmla="*/ 0 60000 65536"/>
              <a:gd name="T8" fmla="*/ 0 60000 65536"/>
              <a:gd name="T9" fmla="*/ 0 w 2168"/>
              <a:gd name="T10" fmla="*/ 0 h 232"/>
              <a:gd name="T11" fmla="*/ 2168 w 2168"/>
              <a:gd name="T12" fmla="*/ 232 h 2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8" h="232">
                <a:moveTo>
                  <a:pt x="0" y="0"/>
                </a:moveTo>
                <a:lnTo>
                  <a:pt x="456" y="232"/>
                </a:lnTo>
                <a:lnTo>
                  <a:pt x="2168" y="232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6" name="Freeform 7"/>
          <p:cNvSpPr>
            <a:spLocks/>
          </p:cNvSpPr>
          <p:nvPr/>
        </p:nvSpPr>
        <p:spPr bwMode="auto">
          <a:xfrm>
            <a:off x="5359400" y="4216400"/>
            <a:ext cx="3441700" cy="368300"/>
          </a:xfrm>
          <a:custGeom>
            <a:avLst/>
            <a:gdLst>
              <a:gd name="T0" fmla="*/ 0 w 2168"/>
              <a:gd name="T1" fmla="*/ 2147483647 h 232"/>
              <a:gd name="T2" fmla="*/ 2147483647 w 2168"/>
              <a:gd name="T3" fmla="*/ 0 h 232"/>
              <a:gd name="T4" fmla="*/ 2147483647 w 2168"/>
              <a:gd name="T5" fmla="*/ 2147483647 h 232"/>
              <a:gd name="T6" fmla="*/ 0 60000 65536"/>
              <a:gd name="T7" fmla="*/ 0 60000 65536"/>
              <a:gd name="T8" fmla="*/ 0 60000 65536"/>
              <a:gd name="T9" fmla="*/ 0 w 2168"/>
              <a:gd name="T10" fmla="*/ 0 h 232"/>
              <a:gd name="T11" fmla="*/ 2168 w 2168"/>
              <a:gd name="T12" fmla="*/ 232 h 2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8" h="232">
                <a:moveTo>
                  <a:pt x="0" y="232"/>
                </a:moveTo>
                <a:lnTo>
                  <a:pt x="456" y="0"/>
                </a:lnTo>
                <a:lnTo>
                  <a:pt x="2168" y="3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7" name="Freeform 8"/>
          <p:cNvSpPr>
            <a:spLocks/>
          </p:cNvSpPr>
          <p:nvPr/>
        </p:nvSpPr>
        <p:spPr bwMode="auto">
          <a:xfrm>
            <a:off x="5359400" y="4586289"/>
            <a:ext cx="3441700" cy="357187"/>
          </a:xfrm>
          <a:custGeom>
            <a:avLst/>
            <a:gdLst>
              <a:gd name="T0" fmla="*/ 0 w 2168"/>
              <a:gd name="T1" fmla="*/ 0 h 225"/>
              <a:gd name="T2" fmla="*/ 2147483647 w 2168"/>
              <a:gd name="T3" fmla="*/ 2147483647 h 225"/>
              <a:gd name="T4" fmla="*/ 2147483647 w 2168"/>
              <a:gd name="T5" fmla="*/ 2147483647 h 225"/>
              <a:gd name="T6" fmla="*/ 0 60000 65536"/>
              <a:gd name="T7" fmla="*/ 0 60000 65536"/>
              <a:gd name="T8" fmla="*/ 0 60000 65536"/>
              <a:gd name="T9" fmla="*/ 0 w 2168"/>
              <a:gd name="T10" fmla="*/ 0 h 225"/>
              <a:gd name="T11" fmla="*/ 2168 w 2168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8" h="225">
                <a:moveTo>
                  <a:pt x="0" y="0"/>
                </a:moveTo>
                <a:lnTo>
                  <a:pt x="456" y="223"/>
                </a:lnTo>
                <a:lnTo>
                  <a:pt x="2168" y="22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8" name="Text Box 9"/>
          <p:cNvSpPr txBox="1">
            <a:spLocks noChangeArrowheads="1"/>
          </p:cNvSpPr>
          <p:nvPr/>
        </p:nvSpPr>
        <p:spPr bwMode="auto">
          <a:xfrm>
            <a:off x="6008688" y="3876676"/>
            <a:ext cx="19812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MS PGothic" pitchFamily="34" charset="-128"/>
              </a:rPr>
              <a:t>Favorable Market</a:t>
            </a:r>
          </a:p>
        </p:txBody>
      </p:sp>
      <p:sp>
        <p:nvSpPr>
          <p:cNvPr id="242699" name="Text Box 10"/>
          <p:cNvSpPr txBox="1">
            <a:spLocks noChangeArrowheads="1"/>
          </p:cNvSpPr>
          <p:nvPr/>
        </p:nvSpPr>
        <p:spPr bwMode="auto">
          <a:xfrm>
            <a:off x="6008689" y="4578351"/>
            <a:ext cx="2198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MS PGothic" pitchFamily="34" charset="-128"/>
              </a:rPr>
              <a:t>Unfavorable Market</a:t>
            </a:r>
          </a:p>
        </p:txBody>
      </p:sp>
      <p:sp>
        <p:nvSpPr>
          <p:cNvPr id="242700" name="Text Box 11"/>
          <p:cNvSpPr txBox="1">
            <a:spLocks noChangeArrowheads="1"/>
          </p:cNvSpPr>
          <p:nvPr/>
        </p:nvSpPr>
        <p:spPr bwMode="auto">
          <a:xfrm rot="2218071">
            <a:off x="4035426" y="5229226"/>
            <a:ext cx="133826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MS PGothic" pitchFamily="34" charset="-128"/>
              </a:rPr>
              <a:t>Do Nothing</a:t>
            </a:r>
          </a:p>
        </p:txBody>
      </p:sp>
      <p:sp>
        <p:nvSpPr>
          <p:cNvPr id="242701" name="Freeform 12"/>
          <p:cNvSpPr>
            <a:spLocks/>
          </p:cNvSpPr>
          <p:nvPr/>
        </p:nvSpPr>
        <p:spPr bwMode="auto">
          <a:xfrm>
            <a:off x="3136900" y="4533900"/>
            <a:ext cx="5651500" cy="1689100"/>
          </a:xfrm>
          <a:custGeom>
            <a:avLst/>
            <a:gdLst>
              <a:gd name="T0" fmla="*/ 2147483647 w 3560"/>
              <a:gd name="T1" fmla="*/ 2147483647 h 1064"/>
              <a:gd name="T2" fmla="*/ 2147483647 w 3560"/>
              <a:gd name="T3" fmla="*/ 2147483647 h 1064"/>
              <a:gd name="T4" fmla="*/ 0 w 3560"/>
              <a:gd name="T5" fmla="*/ 0 h 1064"/>
              <a:gd name="T6" fmla="*/ 0 60000 65536"/>
              <a:gd name="T7" fmla="*/ 0 60000 65536"/>
              <a:gd name="T8" fmla="*/ 0 60000 65536"/>
              <a:gd name="T9" fmla="*/ 0 w 3560"/>
              <a:gd name="T10" fmla="*/ 0 h 1064"/>
              <a:gd name="T11" fmla="*/ 3560 w 3560"/>
              <a:gd name="T12" fmla="*/ 1064 h 10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0" h="1064">
                <a:moveTo>
                  <a:pt x="3560" y="1064"/>
                </a:moveTo>
                <a:lnTo>
                  <a:pt x="1424" y="1064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702" name="Line 13"/>
          <p:cNvSpPr>
            <a:spLocks noChangeShapeType="1"/>
          </p:cNvSpPr>
          <p:nvPr/>
        </p:nvSpPr>
        <p:spPr bwMode="auto">
          <a:xfrm flipV="1">
            <a:off x="3184526" y="2982914"/>
            <a:ext cx="2017713" cy="1641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703" name="Text Box 14"/>
          <p:cNvSpPr txBox="1">
            <a:spLocks noChangeArrowheads="1"/>
          </p:cNvSpPr>
          <p:nvPr/>
        </p:nvSpPr>
        <p:spPr bwMode="auto">
          <a:xfrm rot="-2322893">
            <a:off x="3281363" y="3146426"/>
            <a:ext cx="165576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MS PGothic" pitchFamily="34" charset="-128"/>
              </a:rPr>
              <a:t>Construct Large Plant</a:t>
            </a:r>
          </a:p>
        </p:txBody>
      </p:sp>
      <p:sp>
        <p:nvSpPr>
          <p:cNvPr id="242704" name="Oval 15"/>
          <p:cNvSpPr>
            <a:spLocks noChangeArrowheads="1"/>
          </p:cNvSpPr>
          <p:nvPr/>
        </p:nvSpPr>
        <p:spPr bwMode="auto">
          <a:xfrm>
            <a:off x="5062538" y="2528888"/>
            <a:ext cx="666750" cy="660400"/>
          </a:xfrm>
          <a:prstGeom prst="ellipse">
            <a:avLst/>
          </a:prstGeom>
          <a:solidFill>
            <a:srgbClr val="086B9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42705" name="Text Box 16"/>
          <p:cNvSpPr txBox="1">
            <a:spLocks noChangeArrowheads="1"/>
          </p:cNvSpPr>
          <p:nvPr/>
        </p:nvSpPr>
        <p:spPr bwMode="auto">
          <a:xfrm>
            <a:off x="3611564" y="4154488"/>
            <a:ext cx="1366837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>
                <a:ea typeface="MS PGothic" pitchFamily="34" charset="-128"/>
              </a:rPr>
              <a:t>Construct Small Plant</a:t>
            </a:r>
          </a:p>
        </p:txBody>
      </p:sp>
      <p:sp>
        <p:nvSpPr>
          <p:cNvPr id="242706" name="Line 17"/>
          <p:cNvSpPr>
            <a:spLocks noChangeShapeType="1"/>
          </p:cNvSpPr>
          <p:nvPr/>
        </p:nvSpPr>
        <p:spPr bwMode="auto">
          <a:xfrm>
            <a:off x="3022600" y="4591050"/>
            <a:ext cx="234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707" name="Oval 18"/>
          <p:cNvSpPr>
            <a:spLocks noChangeArrowheads="1"/>
          </p:cNvSpPr>
          <p:nvPr/>
        </p:nvSpPr>
        <p:spPr bwMode="auto">
          <a:xfrm>
            <a:off x="5062538" y="4256088"/>
            <a:ext cx="666750" cy="660400"/>
          </a:xfrm>
          <a:prstGeom prst="ellipse">
            <a:avLst/>
          </a:prstGeom>
          <a:solidFill>
            <a:srgbClr val="086B9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42708" name="Rectangle 19"/>
          <p:cNvSpPr>
            <a:spLocks noChangeArrowheads="1"/>
          </p:cNvSpPr>
          <p:nvPr/>
        </p:nvSpPr>
        <p:spPr bwMode="auto">
          <a:xfrm>
            <a:off x="2608263" y="4260850"/>
            <a:ext cx="665162" cy="661988"/>
          </a:xfrm>
          <a:prstGeom prst="rect">
            <a:avLst/>
          </a:prstGeom>
          <a:solidFill>
            <a:srgbClr val="086B9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5124" name="Group 20"/>
          <p:cNvGrpSpPr>
            <a:grpSpLocks/>
          </p:cNvGrpSpPr>
          <p:nvPr/>
        </p:nvGrpSpPr>
        <p:grpSpPr bwMode="auto">
          <a:xfrm>
            <a:off x="1866900" y="2273300"/>
            <a:ext cx="2857500" cy="1892300"/>
            <a:chOff x="216" y="1432"/>
            <a:chExt cx="1800" cy="1192"/>
          </a:xfrm>
        </p:grpSpPr>
        <p:sp>
          <p:nvSpPr>
            <p:cNvPr id="242734" name="Line 21"/>
            <p:cNvSpPr>
              <a:spLocks noChangeShapeType="1"/>
            </p:cNvSpPr>
            <p:nvPr/>
          </p:nvSpPr>
          <p:spPr bwMode="auto">
            <a:xfrm flipH="1">
              <a:off x="920" y="1904"/>
              <a:ext cx="152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2735" name="Group 22"/>
            <p:cNvGrpSpPr>
              <a:grpSpLocks/>
            </p:cNvGrpSpPr>
            <p:nvPr/>
          </p:nvGrpSpPr>
          <p:grpSpPr bwMode="auto">
            <a:xfrm>
              <a:off x="216" y="1432"/>
              <a:ext cx="1800" cy="520"/>
              <a:chOff x="240" y="1400"/>
              <a:chExt cx="1800" cy="520"/>
            </a:xfrm>
          </p:grpSpPr>
          <p:sp>
            <p:nvSpPr>
              <p:cNvPr id="242736" name="Oval 23"/>
              <p:cNvSpPr>
                <a:spLocks noChangeArrowheads="1"/>
              </p:cNvSpPr>
              <p:nvPr/>
            </p:nvSpPr>
            <p:spPr bwMode="auto">
              <a:xfrm>
                <a:off x="240" y="1400"/>
                <a:ext cx="1800" cy="520"/>
              </a:xfrm>
              <a:prstGeom prst="ellipse">
                <a:avLst/>
              </a:prstGeom>
              <a:solidFill>
                <a:srgbClr val="BBE2E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737" name="Text Box 24"/>
              <p:cNvSpPr txBox="1">
                <a:spLocks noChangeArrowheads="1"/>
              </p:cNvSpPr>
              <p:nvPr/>
            </p:nvSpPr>
            <p:spPr bwMode="auto">
              <a:xfrm>
                <a:off x="295" y="1494"/>
                <a:ext cx="1689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>
                    <a:ea typeface="MS PGothic" pitchFamily="34" charset="-128"/>
                  </a:rPr>
                  <a:t>Alternative with best EMV is selected</a:t>
                </a:r>
              </a:p>
            </p:txBody>
          </p:sp>
        </p:grpSp>
      </p:grpSp>
      <p:sp>
        <p:nvSpPr>
          <p:cNvPr id="175129" name="Text Box 25"/>
          <p:cNvSpPr txBox="1">
            <a:spLocks noChangeArrowheads="1"/>
          </p:cNvSpPr>
          <p:nvPr/>
        </p:nvSpPr>
        <p:spPr bwMode="auto">
          <a:xfrm>
            <a:off x="1866901" y="1298576"/>
            <a:ext cx="10775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3.3</a:t>
            </a:r>
          </a:p>
        </p:txBody>
      </p:sp>
      <p:grpSp>
        <p:nvGrpSpPr>
          <p:cNvPr id="175130" name="Group 26"/>
          <p:cNvGrpSpPr>
            <a:grpSpLocks/>
          </p:cNvGrpSpPr>
          <p:nvPr/>
        </p:nvGrpSpPr>
        <p:grpSpPr bwMode="auto">
          <a:xfrm>
            <a:off x="3390901" y="1346200"/>
            <a:ext cx="6215063" cy="1231900"/>
            <a:chOff x="1176" y="848"/>
            <a:chExt cx="3915" cy="776"/>
          </a:xfrm>
        </p:grpSpPr>
        <p:sp>
          <p:nvSpPr>
            <p:cNvPr id="242730" name="Line 27"/>
            <p:cNvSpPr>
              <a:spLocks noChangeShapeType="1"/>
            </p:cNvSpPr>
            <p:nvPr/>
          </p:nvSpPr>
          <p:spPr bwMode="auto">
            <a:xfrm>
              <a:off x="1968" y="1256"/>
              <a:ext cx="304" cy="3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731" name="Oval 28"/>
            <p:cNvSpPr>
              <a:spLocks noChangeArrowheads="1"/>
            </p:cNvSpPr>
            <p:nvPr/>
          </p:nvSpPr>
          <p:spPr bwMode="auto">
            <a:xfrm>
              <a:off x="1176" y="848"/>
              <a:ext cx="1424" cy="464"/>
            </a:xfrm>
            <a:prstGeom prst="ellipse">
              <a:avLst/>
            </a:prstGeom>
            <a:solidFill>
              <a:srgbClr val="BBE2E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732" name="Text Box 29"/>
            <p:cNvSpPr txBox="1">
              <a:spLocks noChangeArrowheads="1"/>
            </p:cNvSpPr>
            <p:nvPr/>
          </p:nvSpPr>
          <p:spPr bwMode="auto">
            <a:xfrm>
              <a:off x="1295" y="934"/>
              <a:ext cx="118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EMV for Node 1 = $10,000</a:t>
              </a:r>
            </a:p>
          </p:txBody>
        </p:sp>
        <p:sp>
          <p:nvSpPr>
            <p:cNvPr id="242733" name="Text Box 30"/>
            <p:cNvSpPr txBox="1">
              <a:spLocks noChangeArrowheads="1"/>
            </p:cNvSpPr>
            <p:nvPr/>
          </p:nvSpPr>
          <p:spPr bwMode="auto">
            <a:xfrm>
              <a:off x="2598" y="943"/>
              <a:ext cx="24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ea typeface="MS PGothic" pitchFamily="34" charset="-128"/>
                </a:rPr>
                <a:t>= (0.5)($200,000) + (0.5)(–$180,000)</a:t>
              </a:r>
            </a:p>
          </p:txBody>
        </p:sp>
      </p:grpSp>
      <p:grpSp>
        <p:nvGrpSpPr>
          <p:cNvPr id="175135" name="Group 31"/>
          <p:cNvGrpSpPr>
            <a:grpSpLocks/>
          </p:cNvGrpSpPr>
          <p:nvPr/>
        </p:nvGrpSpPr>
        <p:grpSpPr bwMode="auto">
          <a:xfrm>
            <a:off x="5156201" y="4927600"/>
            <a:ext cx="4308475" cy="1003300"/>
            <a:chOff x="2288" y="3104"/>
            <a:chExt cx="2714" cy="632"/>
          </a:xfrm>
        </p:grpSpPr>
        <p:sp>
          <p:nvSpPr>
            <p:cNvPr id="242725" name="Line 32"/>
            <p:cNvSpPr>
              <a:spLocks noChangeShapeType="1"/>
            </p:cNvSpPr>
            <p:nvPr/>
          </p:nvSpPr>
          <p:spPr bwMode="auto">
            <a:xfrm flipH="1" flipV="1">
              <a:off x="2520" y="3104"/>
              <a:ext cx="144" cy="2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2726" name="Group 33"/>
            <p:cNvGrpSpPr>
              <a:grpSpLocks/>
            </p:cNvGrpSpPr>
            <p:nvPr/>
          </p:nvGrpSpPr>
          <p:grpSpPr bwMode="auto">
            <a:xfrm>
              <a:off x="2288" y="3272"/>
              <a:ext cx="2714" cy="464"/>
              <a:chOff x="2288" y="3216"/>
              <a:chExt cx="2714" cy="464"/>
            </a:xfrm>
          </p:grpSpPr>
          <p:sp>
            <p:nvSpPr>
              <p:cNvPr id="242727" name="Oval 34"/>
              <p:cNvSpPr>
                <a:spLocks noChangeArrowheads="1"/>
              </p:cNvSpPr>
              <p:nvPr/>
            </p:nvSpPr>
            <p:spPr bwMode="auto">
              <a:xfrm>
                <a:off x="2288" y="3216"/>
                <a:ext cx="1424" cy="464"/>
              </a:xfrm>
              <a:prstGeom prst="ellipse">
                <a:avLst/>
              </a:prstGeom>
              <a:solidFill>
                <a:srgbClr val="BBE2E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728" name="Text Box 35"/>
              <p:cNvSpPr txBox="1">
                <a:spLocks noChangeArrowheads="1"/>
              </p:cNvSpPr>
              <p:nvPr/>
            </p:nvSpPr>
            <p:spPr bwMode="auto">
              <a:xfrm>
                <a:off x="2407" y="3302"/>
                <a:ext cx="1186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>
                    <a:ea typeface="MS PGothic" pitchFamily="34" charset="-128"/>
                  </a:rPr>
                  <a:t>EMV for Node 2 = $40,000</a:t>
                </a:r>
              </a:p>
            </p:txBody>
          </p:sp>
          <p:sp>
            <p:nvSpPr>
              <p:cNvPr id="242729" name="Text Box 36"/>
              <p:cNvSpPr txBox="1">
                <a:spLocks noChangeArrowheads="1"/>
              </p:cNvSpPr>
              <p:nvPr/>
            </p:nvSpPr>
            <p:spPr bwMode="auto">
              <a:xfrm>
                <a:off x="3710" y="3239"/>
                <a:ext cx="1292" cy="3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>
                    <a:ea typeface="MS PGothic" pitchFamily="34" charset="-128"/>
                  </a:rPr>
                  <a:t>= (0.5)($100,000) </a:t>
                </a:r>
                <a:br>
                  <a:rPr lang="en-US">
                    <a:ea typeface="MS PGothic" pitchFamily="34" charset="-128"/>
                  </a:rPr>
                </a:br>
                <a:r>
                  <a:rPr lang="en-US">
                    <a:ea typeface="MS PGothic" pitchFamily="34" charset="-128"/>
                  </a:rPr>
                  <a:t>+ (0.5)(–$20,000)</a:t>
                </a:r>
              </a:p>
            </p:txBody>
          </p:sp>
        </p:grpSp>
      </p:grpSp>
      <p:grpSp>
        <p:nvGrpSpPr>
          <p:cNvPr id="175141" name="Group 37"/>
          <p:cNvGrpSpPr>
            <a:grpSpLocks/>
          </p:cNvGrpSpPr>
          <p:nvPr/>
        </p:nvGrpSpPr>
        <p:grpSpPr bwMode="auto">
          <a:xfrm>
            <a:off x="7964490" y="1814513"/>
            <a:ext cx="2143125" cy="4557712"/>
            <a:chOff x="4057" y="1159"/>
            <a:chExt cx="1350" cy="2871"/>
          </a:xfrm>
        </p:grpSpPr>
        <p:grpSp>
          <p:nvGrpSpPr>
            <p:cNvPr id="242714" name="Group 38"/>
            <p:cNvGrpSpPr>
              <a:grpSpLocks/>
            </p:cNvGrpSpPr>
            <p:nvPr/>
          </p:nvGrpSpPr>
          <p:grpSpPr bwMode="auto">
            <a:xfrm>
              <a:off x="4646" y="1159"/>
              <a:ext cx="761" cy="2871"/>
              <a:chOff x="4646" y="1159"/>
              <a:chExt cx="761" cy="2871"/>
            </a:xfrm>
          </p:grpSpPr>
          <p:sp>
            <p:nvSpPr>
              <p:cNvPr id="242719" name="Text Box 39"/>
              <p:cNvSpPr txBox="1">
                <a:spLocks noChangeArrowheads="1"/>
              </p:cNvSpPr>
              <p:nvPr/>
            </p:nvSpPr>
            <p:spPr bwMode="auto">
              <a:xfrm>
                <a:off x="4726" y="1159"/>
                <a:ext cx="59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ea typeface="MS PGothic" pitchFamily="34" charset="-128"/>
                  </a:rPr>
                  <a:t>Payoffs</a:t>
                </a:r>
              </a:p>
            </p:txBody>
          </p:sp>
          <p:sp>
            <p:nvSpPr>
              <p:cNvPr id="242720" name="Text Box 40"/>
              <p:cNvSpPr txBox="1">
                <a:spLocks noChangeArrowheads="1"/>
              </p:cNvSpPr>
              <p:nvPr/>
            </p:nvSpPr>
            <p:spPr bwMode="auto">
              <a:xfrm>
                <a:off x="4646" y="1407"/>
                <a:ext cx="7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ea typeface="MS PGothic" pitchFamily="34" charset="-128"/>
                  </a:rPr>
                  <a:t>$200,000</a:t>
                </a:r>
              </a:p>
            </p:txBody>
          </p:sp>
          <p:sp>
            <p:nvSpPr>
              <p:cNvPr id="242721" name="Text Box 41"/>
              <p:cNvSpPr txBox="1">
                <a:spLocks noChangeArrowheads="1"/>
              </p:cNvSpPr>
              <p:nvPr/>
            </p:nvSpPr>
            <p:spPr bwMode="auto">
              <a:xfrm>
                <a:off x="4646" y="1905"/>
                <a:ext cx="76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ea typeface="MS PGothic" pitchFamily="34" charset="-128"/>
                  </a:rPr>
                  <a:t>–$180,000</a:t>
                </a:r>
              </a:p>
            </p:txBody>
          </p:sp>
          <p:sp>
            <p:nvSpPr>
              <p:cNvPr id="242722" name="Text Box 42"/>
              <p:cNvSpPr txBox="1">
                <a:spLocks noChangeArrowheads="1"/>
              </p:cNvSpPr>
              <p:nvPr/>
            </p:nvSpPr>
            <p:spPr bwMode="auto">
              <a:xfrm>
                <a:off x="4646" y="2543"/>
                <a:ext cx="7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ea typeface="MS PGothic" pitchFamily="34" charset="-128"/>
                  </a:rPr>
                  <a:t>$100,000</a:t>
                </a:r>
              </a:p>
            </p:txBody>
          </p:sp>
          <p:sp>
            <p:nvSpPr>
              <p:cNvPr id="242723" name="Text Box 43"/>
              <p:cNvSpPr txBox="1">
                <a:spLocks noChangeArrowheads="1"/>
              </p:cNvSpPr>
              <p:nvPr/>
            </p:nvSpPr>
            <p:spPr bwMode="auto">
              <a:xfrm>
                <a:off x="4646" y="2991"/>
                <a:ext cx="68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ea typeface="MS PGothic" pitchFamily="34" charset="-128"/>
                  </a:rPr>
                  <a:t>–$20,000</a:t>
                </a:r>
              </a:p>
            </p:txBody>
          </p:sp>
          <p:sp>
            <p:nvSpPr>
              <p:cNvPr id="242724" name="Text Box 44"/>
              <p:cNvSpPr txBox="1">
                <a:spLocks noChangeArrowheads="1"/>
              </p:cNvSpPr>
              <p:nvPr/>
            </p:nvSpPr>
            <p:spPr bwMode="auto">
              <a:xfrm>
                <a:off x="4646" y="3799"/>
                <a:ext cx="2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ea typeface="MS PGothic" pitchFamily="34" charset="-128"/>
                  </a:rPr>
                  <a:t>$0</a:t>
                </a:r>
              </a:p>
            </p:txBody>
          </p:sp>
        </p:grpSp>
        <p:sp>
          <p:nvSpPr>
            <p:cNvPr id="242715" name="Text Box 45"/>
            <p:cNvSpPr txBox="1">
              <a:spLocks noChangeArrowheads="1"/>
            </p:cNvSpPr>
            <p:nvPr/>
          </p:nvSpPr>
          <p:spPr bwMode="auto">
            <a:xfrm>
              <a:off x="4057" y="1311"/>
              <a:ext cx="43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(0.5)</a:t>
              </a:r>
            </a:p>
          </p:txBody>
        </p:sp>
        <p:sp>
          <p:nvSpPr>
            <p:cNvPr id="242716" name="Text Box 46"/>
            <p:cNvSpPr txBox="1">
              <a:spLocks noChangeArrowheads="1"/>
            </p:cNvSpPr>
            <p:nvPr/>
          </p:nvSpPr>
          <p:spPr bwMode="auto">
            <a:xfrm>
              <a:off x="4209" y="1813"/>
              <a:ext cx="43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(0.5)</a:t>
              </a:r>
            </a:p>
          </p:txBody>
        </p:sp>
        <p:sp>
          <p:nvSpPr>
            <p:cNvPr id="242717" name="Text Box 47"/>
            <p:cNvSpPr txBox="1">
              <a:spLocks noChangeArrowheads="1"/>
            </p:cNvSpPr>
            <p:nvPr/>
          </p:nvSpPr>
          <p:spPr bwMode="auto">
            <a:xfrm>
              <a:off x="4057" y="2442"/>
              <a:ext cx="43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(0.5)</a:t>
              </a:r>
            </a:p>
          </p:txBody>
        </p:sp>
        <p:sp>
          <p:nvSpPr>
            <p:cNvPr id="242718" name="Text Box 48"/>
            <p:cNvSpPr txBox="1">
              <a:spLocks noChangeArrowheads="1"/>
            </p:cNvSpPr>
            <p:nvPr/>
          </p:nvSpPr>
          <p:spPr bwMode="auto">
            <a:xfrm>
              <a:off x="4209" y="2900"/>
              <a:ext cx="43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>
                  <a:ea typeface="MS PGothic" pitchFamily="34" charset="-128"/>
                </a:rPr>
                <a:t>(0.5)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93297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7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7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17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7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7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7100" y="520700"/>
            <a:ext cx="77724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200" dirty="0" smtClean="0">
                <a:latin typeface="Arial" charset="0"/>
                <a:ea typeface="ＭＳ Ｐゴシック" charset="0"/>
              </a:rPr>
              <a:t>Example</a:t>
            </a:r>
            <a:endParaRPr lang="en-US" sz="3200" dirty="0">
              <a:latin typeface="Arial" charset="0"/>
              <a:ea typeface="ＭＳ Ｐゴシック" charset="0"/>
            </a:endParaRPr>
          </a:p>
        </p:txBody>
      </p:sp>
      <p:sp>
        <p:nvSpPr>
          <p:cNvPr id="82972" name="Text Box 28"/>
          <p:cNvSpPr txBox="1">
            <a:spLocks noChangeArrowheads="1"/>
          </p:cNvSpPr>
          <p:nvPr/>
        </p:nvSpPr>
        <p:spPr bwMode="auto">
          <a:xfrm>
            <a:off x="1108074" y="1370014"/>
            <a:ext cx="9102725" cy="362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1612900" indent="-355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/>
              <a:t>Step 1 </a:t>
            </a:r>
            <a:r>
              <a:rPr lang="en-US" b="0" dirty="0"/>
              <a:t>– Define the problem</a:t>
            </a:r>
          </a:p>
          <a:p>
            <a:pPr marL="1600200" lvl="1" indent="-342900"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SzPct val="100000"/>
              <a:buFont typeface="Lucida Grande"/>
              <a:buChar char="•"/>
              <a:defRPr/>
            </a:pPr>
            <a:r>
              <a:rPr lang="en-US" b="0" dirty="0"/>
              <a:t>Consider expanding by manufacturing and marketing a new product – backyard storage sheds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/>
              <a:t>Step 2</a:t>
            </a:r>
            <a:r>
              <a:rPr lang="en-US" b="0" dirty="0"/>
              <a:t> – List alternatives</a:t>
            </a:r>
          </a:p>
          <a:p>
            <a:pPr marL="1600200" lvl="1" indent="-342900"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SzPct val="100000"/>
              <a:buFont typeface="Lucida Grande"/>
              <a:buChar char="•"/>
              <a:defRPr/>
            </a:pPr>
            <a:r>
              <a:rPr lang="en-US" b="0" dirty="0"/>
              <a:t>Construct a large new plant</a:t>
            </a:r>
          </a:p>
          <a:p>
            <a:pPr marL="1600200" lvl="1" indent="-342900"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SzPct val="100000"/>
              <a:buFont typeface="Lucida Grande"/>
              <a:buChar char="•"/>
              <a:defRPr/>
            </a:pPr>
            <a:r>
              <a:rPr lang="en-US" b="0" dirty="0"/>
              <a:t>Construct a small new plant</a:t>
            </a:r>
          </a:p>
          <a:p>
            <a:pPr marL="1600200" lvl="1" indent="-342900"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SzPct val="100000"/>
              <a:buFont typeface="Lucida Grande"/>
              <a:buChar char="•"/>
              <a:defRPr/>
            </a:pPr>
            <a:r>
              <a:rPr lang="en-US" b="0" dirty="0"/>
              <a:t>Do not develop the new product line</a:t>
            </a:r>
          </a:p>
          <a:p>
            <a:pPr marL="1257300" indent="-1257300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/>
              <a:t>Step 3</a:t>
            </a:r>
            <a:r>
              <a:rPr lang="en-US" b="0" dirty="0"/>
              <a:t> –	Identify possible outcomes, </a:t>
            </a:r>
            <a:r>
              <a:rPr lang="en-US" dirty="0"/>
              <a:t>states of nature</a:t>
            </a:r>
            <a:endParaRPr lang="en-US" b="0" dirty="0"/>
          </a:p>
          <a:p>
            <a:pPr marL="1600200" lvl="1" indent="-342900"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SzPct val="100000"/>
              <a:buFont typeface="Lucida Grande"/>
              <a:buChar char="•"/>
              <a:defRPr/>
            </a:pPr>
            <a:r>
              <a:rPr lang="en-US" b="0" dirty="0"/>
              <a:t>The market could be favorable or unfavorable</a:t>
            </a:r>
            <a:endParaRPr lang="en-US" dirty="0"/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8077200" y="64071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t>3 – </a:t>
            </a:r>
            <a:fld id="{2896F44B-4B5E-4BD8-BEAB-E33F71A96539}" type="slidenum"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56103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7100" y="520700"/>
            <a:ext cx="77724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Example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1631949" y="1639889"/>
            <a:ext cx="88931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0000"/>
                </a:solidFill>
                <a:ea typeface="MS PGothic" pitchFamily="34" charset="-128"/>
              </a:rPr>
              <a:t>Step 4</a:t>
            </a:r>
            <a:r>
              <a:rPr lang="en-US" sz="2400" dirty="0">
                <a:solidFill>
                  <a:srgbClr val="000000"/>
                </a:solidFill>
                <a:ea typeface="MS PGothic" pitchFamily="34" charset="-128"/>
              </a:rPr>
              <a:t> – List the payoffs</a:t>
            </a:r>
          </a:p>
          <a:p>
            <a:pPr marL="1600200" lvl="1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100000"/>
              <a:buFont typeface="Lucida Grande"/>
              <a:buChar char="•"/>
            </a:pPr>
            <a:r>
              <a:rPr lang="en-US" sz="2400" dirty="0">
                <a:solidFill>
                  <a:srgbClr val="000000"/>
                </a:solidFill>
                <a:ea typeface="MS PGothic" pitchFamily="34" charset="-128"/>
              </a:rPr>
              <a:t>Identify </a:t>
            </a:r>
            <a:r>
              <a:rPr lang="en-US" sz="2400" b="1" dirty="0">
                <a:solidFill>
                  <a:srgbClr val="000000"/>
                </a:solidFill>
                <a:ea typeface="MS PGothic" pitchFamily="34" charset="-128"/>
              </a:rPr>
              <a:t>conditional values </a:t>
            </a:r>
            <a:r>
              <a:rPr lang="en-US" sz="2400" dirty="0">
                <a:solidFill>
                  <a:srgbClr val="000000"/>
                </a:solidFill>
                <a:ea typeface="MS PGothic" pitchFamily="34" charset="-128"/>
              </a:rPr>
              <a:t>for the profits for large plant, small plant, and no development for the two possible market conditions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0000"/>
                </a:solidFill>
                <a:ea typeface="MS PGothic" pitchFamily="34" charset="-128"/>
              </a:rPr>
              <a:t>Step 5</a:t>
            </a:r>
            <a:r>
              <a:rPr lang="en-US" sz="2400" dirty="0">
                <a:solidFill>
                  <a:srgbClr val="000000"/>
                </a:solidFill>
                <a:ea typeface="MS PGothic" pitchFamily="34" charset="-128"/>
              </a:rPr>
              <a:t> – Select the decision model</a:t>
            </a:r>
          </a:p>
          <a:p>
            <a:pPr marL="1600200" lvl="1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100000"/>
              <a:buFont typeface="Lucida Grande"/>
              <a:buChar char="•"/>
            </a:pPr>
            <a:r>
              <a:rPr lang="en-US" sz="2400" dirty="0">
                <a:solidFill>
                  <a:srgbClr val="000000"/>
                </a:solidFill>
                <a:ea typeface="MS PGothic" pitchFamily="34" charset="-128"/>
              </a:rPr>
              <a:t>Depends on the environment and amount of risk and uncertainty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0000"/>
                </a:solidFill>
                <a:ea typeface="MS PGothic" pitchFamily="34" charset="-128"/>
              </a:rPr>
              <a:t>Step 6 </a:t>
            </a:r>
            <a:r>
              <a:rPr lang="en-US" sz="2400" dirty="0">
                <a:solidFill>
                  <a:srgbClr val="000000"/>
                </a:solidFill>
                <a:ea typeface="MS PGothic" pitchFamily="34" charset="-128"/>
              </a:rPr>
              <a:t>– Apply the model to the data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8077200" y="64071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t>3 – </a:t>
            </a:r>
            <a:fld id="{CCBD3270-946F-4FFD-AA52-E6C2158549C4}" type="slidenum"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72392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7100" y="520700"/>
            <a:ext cx="77724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Example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55803" name="Group 1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928255"/>
              </p:ext>
            </p:extLst>
          </p:nvPr>
        </p:nvGraphicFramePr>
        <p:xfrm>
          <a:off x="1733550" y="1774826"/>
          <a:ext cx="7848600" cy="2879725"/>
        </p:xfrm>
        <a:graphic>
          <a:graphicData uri="http://schemas.openxmlformats.org/drawingml/2006/table">
            <a:tbl>
              <a:tblPr/>
              <a:tblGrid>
                <a:gridCol w="308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STATE OF NATURE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ALTERNATIVE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FAVORABLE MARKET ($)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UNFAVORABLE MARKET ($)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Construct a large plant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200,000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–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Construct a small plant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100,000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–20,000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 nothing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524000" algn="r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646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8077200" y="64071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t>3 – </a:t>
            </a:r>
            <a:fld id="{02F17BD8-03C1-44DC-BFF0-F59D2705748F}" type="slidenum">
              <a:rPr lang="en-US" smtClean="0">
                <a:solidFill>
                  <a:srgbClr val="7F7F7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3852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pitchFamily="34" charset="-128"/>
                <a:cs typeface="Arial" charset="0"/>
              </a:rPr>
              <a:t>Types of Decision-Making Environments</a:t>
            </a:r>
          </a:p>
        </p:txBody>
      </p:sp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2197100" y="1714501"/>
            <a:ext cx="7823200" cy="4525963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Decision making under certainty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The decision maker knows with certainty the consequences of every alternative or decision choice</a:t>
            </a:r>
          </a:p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Decision making under uncertainty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The decision maker does not know the probabilities of the various outcomes</a:t>
            </a:r>
          </a:p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Decision making under risk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The decision maker knows the probabilities of the various outcomes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65110DDC-4DC2-453B-AF8D-DE22405D3E2D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35151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000">
                <a:latin typeface="Arial" charset="0"/>
                <a:ea typeface="MS PGothic" pitchFamily="34" charset="-128"/>
                <a:cs typeface="Arial" charset="0"/>
              </a:rPr>
              <a:t>Decision Making Under Uncertainty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2197100" y="1600200"/>
            <a:ext cx="7823200" cy="1066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Criteria for making decisions under uncertainty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61351B12-D256-4E91-B172-FC86CFA08E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62150" y="2308225"/>
            <a:ext cx="4657044" cy="2471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 sz="2400" dirty="0"/>
              <a:t>Maximax (optimistic)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 sz="2400" dirty="0" err="1"/>
              <a:t>Maximin</a:t>
            </a:r>
            <a:r>
              <a:rPr lang="en-US" sz="2400" dirty="0"/>
              <a:t> (pessimistic)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 sz="2400" dirty="0"/>
              <a:t>Criterion of realism (</a:t>
            </a:r>
            <a:r>
              <a:rPr lang="en-US" sz="2400" dirty="0" err="1"/>
              <a:t>Hurwicz</a:t>
            </a:r>
            <a:r>
              <a:rPr lang="en-US" sz="2400" dirty="0"/>
              <a:t>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 sz="2400" dirty="0"/>
              <a:t>Equally likely (Laplace)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 sz="2400" dirty="0"/>
              <a:t>Minimax regret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Calibri" pitchFamily="34" charset="0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2614131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Optimistic</a:t>
            </a:r>
          </a:p>
        </p:txBody>
      </p:sp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2197100" y="1358900"/>
            <a:ext cx="7823200" cy="18542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Used to find the alternative that maximizes the maximum payoff – </a:t>
            </a:r>
            <a:r>
              <a:rPr lang="en-US" sz="2000" b="1" dirty="0" err="1" smtClean="0">
                <a:latin typeface="Arial" charset="0"/>
                <a:cs typeface="Arial" charset="0"/>
              </a:rPr>
              <a:t>maximax</a:t>
            </a:r>
            <a:r>
              <a:rPr lang="en-US" sz="2000" dirty="0" smtClean="0">
                <a:latin typeface="Arial" charset="0"/>
                <a:cs typeface="Arial" charset="0"/>
              </a:rPr>
              <a:t> criterion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Locate the maximum payoff for each alternative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Select the alternative with the maximum number</a:t>
            </a: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– </a:t>
            </a:r>
            <a:fld id="{3B9D3C1C-7EF3-4C16-A25F-0F9E53E286B4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7226" name="Group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311423"/>
              </p:ext>
            </p:extLst>
          </p:nvPr>
        </p:nvGraphicFramePr>
        <p:xfrm>
          <a:off x="1638301" y="3165476"/>
          <a:ext cx="8077200" cy="2236235"/>
        </p:xfrm>
        <a:graphic>
          <a:graphicData uri="http://schemas.openxmlformats.org/drawingml/2006/table">
            <a:tbl>
              <a:tblPr/>
              <a:tblGrid>
                <a:gridCol w="267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STATE OF NATURE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ALTERNATIVE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FAVORABLE MARKET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UNFAVORABLE MARKET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MAXIMUM IN A ROW ($)</a:t>
                      </a:r>
                    </a:p>
                  </a:txBody>
                  <a:tcPr marT="45730" marB="457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Construct a large plant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200,000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–180,000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200,000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Construct a small plant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100,000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–20,000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100,000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 nothing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168400" algn="r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2573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>
                          <a:tab pos="1079500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	0</a:t>
                      </a:r>
                    </a:p>
                  </a:txBody>
                  <a:tcPr marT="45730" marB="457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7231" name="Group 191"/>
          <p:cNvGrpSpPr>
            <a:grpSpLocks/>
          </p:cNvGrpSpPr>
          <p:nvPr/>
        </p:nvGrpSpPr>
        <p:grpSpPr bwMode="auto">
          <a:xfrm>
            <a:off x="8239126" y="4203701"/>
            <a:ext cx="1476375" cy="957263"/>
            <a:chOff x="4406" y="2984"/>
            <a:chExt cx="930" cy="603"/>
          </a:xfrm>
        </p:grpSpPr>
        <p:sp>
          <p:nvSpPr>
            <p:cNvPr id="29726" name="Text Box 188"/>
            <p:cNvSpPr txBox="1">
              <a:spLocks noChangeArrowheads="1"/>
            </p:cNvSpPr>
            <p:nvPr/>
          </p:nvSpPr>
          <p:spPr bwMode="auto">
            <a:xfrm>
              <a:off x="4406" y="3335"/>
              <a:ext cx="79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a typeface="MS PGothic" pitchFamily="34" charset="-128"/>
                </a:rPr>
                <a:t>Maximax</a:t>
              </a:r>
            </a:p>
          </p:txBody>
        </p:sp>
        <p:sp>
          <p:nvSpPr>
            <p:cNvPr id="29727" name="Freeform 189"/>
            <p:cNvSpPr>
              <a:spLocks/>
            </p:cNvSpPr>
            <p:nvPr/>
          </p:nvSpPr>
          <p:spPr bwMode="auto">
            <a:xfrm>
              <a:off x="5136" y="3072"/>
              <a:ext cx="200" cy="416"/>
            </a:xfrm>
            <a:custGeom>
              <a:avLst/>
              <a:gdLst>
                <a:gd name="T0" fmla="*/ 48 w 200"/>
                <a:gd name="T1" fmla="*/ 773 h 224"/>
                <a:gd name="T2" fmla="*/ 200 w 200"/>
                <a:gd name="T3" fmla="*/ 773 h 224"/>
                <a:gd name="T4" fmla="*/ 200 w 200"/>
                <a:gd name="T5" fmla="*/ 0 h 224"/>
                <a:gd name="T6" fmla="*/ 0 w 200"/>
                <a:gd name="T7" fmla="*/ 0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24"/>
                <a:gd name="T14" fmla="*/ 200 w 200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24">
                  <a:moveTo>
                    <a:pt x="48" y="224"/>
                  </a:moveTo>
                  <a:lnTo>
                    <a:pt x="200" y="224"/>
                  </a:lnTo>
                  <a:lnTo>
                    <a:pt x="200" y="0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AutoShape 190"/>
            <p:cNvSpPr>
              <a:spLocks noChangeArrowheads="1"/>
            </p:cNvSpPr>
            <p:nvPr/>
          </p:nvSpPr>
          <p:spPr bwMode="auto">
            <a:xfrm>
              <a:off x="4424" y="2984"/>
              <a:ext cx="720" cy="20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526479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1387</Words>
  <Application>Microsoft Office PowerPoint</Application>
  <PresentationFormat>Widescreen</PresentationFormat>
  <Paragraphs>404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6" baseType="lpstr">
      <vt:lpstr>微軟正黑體</vt:lpstr>
      <vt:lpstr>ＭＳ Ｐゴシック</vt:lpstr>
      <vt:lpstr>ＭＳ Ｐゴシック</vt:lpstr>
      <vt:lpstr>Arial</vt:lpstr>
      <vt:lpstr>Calibri</vt:lpstr>
      <vt:lpstr>Lucida Grande</vt:lpstr>
      <vt:lpstr>新細明體</vt:lpstr>
      <vt:lpstr>Symbol</vt:lpstr>
      <vt:lpstr>Times New Roman</vt:lpstr>
      <vt:lpstr>Trebuchet MS</vt:lpstr>
      <vt:lpstr>Wingdings</vt:lpstr>
      <vt:lpstr>Wingdings 3</vt:lpstr>
      <vt:lpstr>Facet</vt:lpstr>
      <vt:lpstr>Equation</vt:lpstr>
      <vt:lpstr>Sample</vt:lpstr>
      <vt:lpstr>Introduction</vt:lpstr>
      <vt:lpstr>The Six Steps in  Decision Making</vt:lpstr>
      <vt:lpstr>Example</vt:lpstr>
      <vt:lpstr>Example</vt:lpstr>
      <vt:lpstr>Example</vt:lpstr>
      <vt:lpstr>Types of Decision-Making Environments</vt:lpstr>
      <vt:lpstr>Decision Making Under Uncertainty</vt:lpstr>
      <vt:lpstr>Optimistic</vt:lpstr>
      <vt:lpstr>Pessimistic</vt:lpstr>
      <vt:lpstr>Criterion of Realism (Hurwicz)</vt:lpstr>
      <vt:lpstr>Criterion of Realism (Hurwicz)</vt:lpstr>
      <vt:lpstr>Equally Likely (Laplace)</vt:lpstr>
      <vt:lpstr>Minimax Regret</vt:lpstr>
      <vt:lpstr>Minimax Regret</vt:lpstr>
      <vt:lpstr>Minimax Regret</vt:lpstr>
      <vt:lpstr>Minimax Regret</vt:lpstr>
      <vt:lpstr>Example</vt:lpstr>
      <vt:lpstr>Decision Making Under Risk</vt:lpstr>
      <vt:lpstr>Decision Making Under Risk</vt:lpstr>
      <vt:lpstr>EMV for Thompson Lumber</vt:lpstr>
      <vt:lpstr>EMV for Thompson Lumber</vt:lpstr>
      <vt:lpstr>Expected Value of Perfect Information (EVPI)</vt:lpstr>
      <vt:lpstr>Expected Value of Perfect Information (EVPI)</vt:lpstr>
      <vt:lpstr>Expected Value of Perfect Information (EVPI)</vt:lpstr>
      <vt:lpstr>Expected Value of Perfect Information (EVPI)</vt:lpstr>
      <vt:lpstr>Expected Value of Perfect Information (EVPI)</vt:lpstr>
      <vt:lpstr>Decision Trees</vt:lpstr>
      <vt:lpstr>Five Steps of Decision Tree Analysis</vt:lpstr>
      <vt:lpstr>Structure of Decision Trees</vt:lpstr>
      <vt:lpstr>Thompson’s Decision Tree</vt:lpstr>
      <vt:lpstr>Thompson’s Decision Tree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</dc:title>
  <dc:creator>User</dc:creator>
  <cp:lastModifiedBy>User</cp:lastModifiedBy>
  <cp:revision>4</cp:revision>
  <dcterms:created xsi:type="dcterms:W3CDTF">2022-11-23T07:22:38Z</dcterms:created>
  <dcterms:modified xsi:type="dcterms:W3CDTF">2022-11-26T12:21:54Z</dcterms:modified>
</cp:coreProperties>
</file>